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87" r:id="rId2"/>
    <p:sldId id="386" r:id="rId3"/>
    <p:sldId id="354" r:id="rId4"/>
    <p:sldId id="315" r:id="rId5"/>
    <p:sldId id="316" r:id="rId6"/>
    <p:sldId id="317" r:id="rId7"/>
    <p:sldId id="318" r:id="rId8"/>
    <p:sldId id="319" r:id="rId9"/>
    <p:sldId id="361" r:id="rId10"/>
    <p:sldId id="320" r:id="rId11"/>
    <p:sldId id="343" r:id="rId12"/>
    <p:sldId id="321" r:id="rId13"/>
    <p:sldId id="322" r:id="rId14"/>
    <p:sldId id="323" r:id="rId15"/>
    <p:sldId id="364" r:id="rId16"/>
    <p:sldId id="324" r:id="rId17"/>
    <p:sldId id="325" r:id="rId18"/>
    <p:sldId id="326" r:id="rId19"/>
    <p:sldId id="327" r:id="rId20"/>
    <p:sldId id="348" r:id="rId21"/>
    <p:sldId id="347" r:id="rId22"/>
    <p:sldId id="355" r:id="rId23"/>
    <p:sldId id="328" r:id="rId24"/>
    <p:sldId id="375" r:id="rId25"/>
    <p:sldId id="349" r:id="rId26"/>
    <p:sldId id="329" r:id="rId27"/>
    <p:sldId id="330" r:id="rId28"/>
    <p:sldId id="388" r:id="rId29"/>
    <p:sldId id="389" r:id="rId30"/>
    <p:sldId id="356" r:id="rId31"/>
    <p:sldId id="391" r:id="rId32"/>
    <p:sldId id="350" r:id="rId33"/>
    <p:sldId id="351" r:id="rId34"/>
    <p:sldId id="377" r:id="rId35"/>
    <p:sldId id="367" r:id="rId36"/>
    <p:sldId id="393" r:id="rId37"/>
    <p:sldId id="384" r:id="rId38"/>
    <p:sldId id="392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944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8BA7B-A492-4763-8FE6-EFC116BBC156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B2B86-04D5-42F7-BD0E-F0C77DD6642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7599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2B86-04D5-42F7-BD0E-F0C77DD6642B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9547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2B86-04D5-42F7-BD0E-F0C77DD6642B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D94F2-4336-4837-9A8F-512B8D24F083}" type="datetimeFigureOut">
              <a:rPr lang="fr-FR" smtClean="0"/>
              <a:pPr/>
              <a:t>23/10/2017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41BBB-ABFF-4A4E-A342-FEF4C0586F8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7.png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BELHADJ HAMIDA\Pictures\sans-tit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57214"/>
            <a:ext cx="9144000" cy="5373215"/>
          </a:xfrm>
          <a:prstGeom prst="rect">
            <a:avLst/>
          </a:prstGeom>
          <a:noFill/>
        </p:spPr>
      </p:pic>
      <p:pic>
        <p:nvPicPr>
          <p:cNvPr id="5" name="Picture 2" descr="C:\Users\BELHADJ HAMIDA\Pictures\sans-tit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1008"/>
            <a:ext cx="2915817" cy="335699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000364" y="5214950"/>
            <a:ext cx="5616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3600" b="1" dirty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PHYLUM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3600" b="1" dirty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DES ECHINODERMES</a:t>
            </a:r>
          </a:p>
        </p:txBody>
      </p:sp>
    </p:spTree>
    <p:extLst>
      <p:ext uri="{BB962C8B-B14F-4D97-AF65-F5344CB8AC3E}">
        <p14:creationId xmlns="" xmlns:p14="http://schemas.microsoft.com/office/powerpoint/2010/main" val="18150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ANd9GcS5IP1NpKxWL9SWdn7TXhO19zdeHo5_2TVd2_ecQIupeTHXswf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85720" y="214290"/>
            <a:ext cx="3786214" cy="29289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1214414" y="6215082"/>
          <a:ext cx="6096000" cy="490728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800" b="1" i="1" dirty="0" err="1" smtClean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Antedon</a:t>
                      </a:r>
                      <a:r>
                        <a:rPr lang="fr-FR" sz="2800" b="1" i="1" dirty="0" smtClean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2800" b="1" i="1" dirty="0" err="1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mediterranea</a:t>
                      </a:r>
                      <a:endParaRPr lang="fr-FR" sz="28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http://www.cotebleue.org/Images/comag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214290"/>
            <a:ext cx="3619500" cy="2714626"/>
          </a:xfrm>
          <a:prstGeom prst="rect">
            <a:avLst/>
          </a:prstGeom>
          <a:noFill/>
        </p:spPr>
      </p:pic>
      <p:pic>
        <p:nvPicPr>
          <p:cNvPr id="6" name="Picture 6" descr="http://www.cotebleue.org/Images/antedon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84" y="3214686"/>
            <a:ext cx="3619500" cy="27146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http://upload.wikimedia.org/wikipedia/commons/thumb/1/15/Feather_Star_1.jpg/800px-Feather_Star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0872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-4316" y="168315"/>
            <a:ext cx="9144000" cy="655564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9750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Sous-phylum 2 :</a:t>
            </a: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9750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  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Eleuthérozoaires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 (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Eleuthéros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= libre)</a:t>
            </a: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9750" algn="l"/>
              </a:tabLst>
            </a:pPr>
            <a:endParaRPr kumimoji="0" lang="fr-FR" sz="1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539750" algn="l"/>
              </a:tabLst>
            </a:pP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Comprend la majorité des Echinodermes</a:t>
            </a:r>
            <a:r>
              <a:rPr lang="fr-FR" sz="28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53975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Symétrie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pentamériqu</a:t>
            </a:r>
            <a:r>
              <a:rPr lang="fr-FR" sz="2800" b="1" dirty="0" err="1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</a:t>
            </a:r>
            <a:r>
              <a:rPr lang="fr-FR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53975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Système ambulacraire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53975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Système aquifère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539750" algn="l"/>
              </a:tabLst>
            </a:pPr>
            <a:r>
              <a:rPr lang="fr-FR" sz="28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situé sur la face aboral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e,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opposé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à la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bouche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975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539750" algn="l"/>
              </a:tabLst>
            </a:pP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Qu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atre classes :</a:t>
            </a:r>
          </a:p>
          <a:p>
            <a:pPr marL="9588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9750" algn="l"/>
              </a:tabLst>
            </a:pP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9588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975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1-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Holothurides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(concombres de mer),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971550" marR="0" lvl="1" indent="-5143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975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2-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Astérides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(étoiles de mer),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975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3-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Ophiurides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(ophiures),</a:t>
            </a:r>
          </a:p>
          <a:p>
            <a:pPr marL="971550" marR="0" lvl="1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975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4-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Échinides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(oursins).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0" y="552909"/>
            <a:ext cx="9036496" cy="5693866"/>
          </a:xfrm>
          <a:prstGeom prst="rect">
            <a:avLst/>
          </a:prstGeom>
          <a:noFill/>
          <a:ln>
            <a:noFill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457200" algn="l"/>
              </a:tabLst>
            </a:pP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 1 : </a:t>
            </a: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Holothurides</a:t>
            </a: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457200" algn="l"/>
              </a:tabLst>
            </a:pP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975" algn="l"/>
                <a:tab pos="457200" algn="l"/>
              </a:tabLst>
            </a:pP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6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enthiques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parfois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sédentaires rarement pélagiques,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457200" algn="l"/>
              </a:tabLst>
            </a:pP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457200" algn="l"/>
              </a:tabLst>
            </a:pPr>
            <a:r>
              <a:rPr lang="fr-FR" sz="36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ermiformes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à corps mou, </a:t>
            </a:r>
            <a:r>
              <a:rPr kumimoji="0" lang="fr-FR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pentazonal</a:t>
            </a:r>
            <a:r>
              <a:rPr lang="fr-FR" sz="36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457200" algn="l"/>
              </a:tabLst>
            </a:pP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975" algn="l"/>
                <a:tab pos="457200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Squelette diffus</a:t>
            </a:r>
            <a:r>
              <a:rPr kumimoji="0" lang="fr-FR" sz="3600" b="1" i="0" u="none" strike="noStrike" cap="none" normalizeH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6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avec 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des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spicules calcaires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 taille et de forme variées (critère de détermination)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cs typeface="Times New Roman" pitchFamily="18" charset="0"/>
              </a:rPr>
              <a:t> 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99592" y="1214422"/>
            <a:ext cx="6986317" cy="32226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987824" y="4725144"/>
            <a:ext cx="3451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i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Cucumaria</a:t>
            </a:r>
            <a:r>
              <a:rPr lang="fr-FR" sz="28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b="1" i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frondosa</a:t>
            </a:r>
            <a:r>
              <a:rPr lang="fr-FR" sz="28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679504" y="0"/>
            <a:ext cx="4464496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b="1" dirty="0" err="1" smtClean="0"/>
              <a:t>Echantillon</a:t>
            </a:r>
            <a:r>
              <a:rPr lang="en-US" sz="5400" b="1" dirty="0" smtClean="0"/>
              <a:t> : 1</a:t>
            </a:r>
            <a:endParaRPr lang="fr-FR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381000"/>
            <a:ext cx="3352800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57200"/>
            <a:ext cx="3124200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200400"/>
            <a:ext cx="3201888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124200"/>
            <a:ext cx="19050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619672" y="6093296"/>
            <a:ext cx="6240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Représentation de quelques holothuries</a:t>
            </a:r>
            <a:endParaRPr lang="fr-FR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0" y="43462"/>
            <a:ext cx="9144000" cy="6617196"/>
          </a:xfrm>
          <a:prstGeom prst="rect">
            <a:avLst/>
          </a:prstGeom>
          <a:solidFill>
            <a:srgbClr val="00206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Classe 2 :   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Astérides</a:t>
            </a:r>
            <a:endParaRPr lang="fr-FR" sz="3600" b="1" dirty="0">
              <a:solidFill>
                <a:srgbClr val="FF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914400" marR="0" lvl="2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r>
              <a:rPr kumimoji="0" lang="fr-FR" sz="36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(aster= étoile et </a:t>
            </a:r>
            <a:r>
              <a:rPr kumimoji="0" lang="fr-FR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eidos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forme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36830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Carnivores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forme pentagonale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à cinq bras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qui sont la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continuité du disque central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(parfois plus nombreux).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36830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Face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supérieure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ou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aborale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pourvue de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piquants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975" algn="l"/>
                <a:tab pos="36830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Présence de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pédicellaires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(nettoyage, défense)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autours de la bouche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975" algn="l"/>
                <a:tab pos="36830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Présence de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branchies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ou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papules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(respiration, excrétion),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177800" marR="0" lvl="0" indent="-1778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975" algn="l"/>
                <a:tab pos="368300" algn="l"/>
              </a:tabLst>
            </a:pPr>
            <a:r>
              <a:rPr lang="fr-FR" sz="28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Présence d’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madréporite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(plaque génitale unique)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criblé de petits pores aquifères,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endParaRPr kumimoji="0" lang="fr-F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180975" algn="l"/>
                <a:tab pos="368300" algn="l"/>
              </a:tabLst>
            </a:pP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Présence d’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anus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« considéré » comme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non fonctionnel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494085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368300" algn="l"/>
              </a:tabLst>
            </a:pP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368300" algn="l"/>
              </a:tabLst>
            </a:pP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80975" algn="l"/>
                <a:tab pos="368300" algn="l"/>
              </a:tabLst>
            </a:pPr>
            <a:r>
              <a:rPr lang="fr-FR" sz="32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De la </a:t>
            </a:r>
            <a:r>
              <a:rPr lang="fr-FR" sz="32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bouche</a:t>
            </a:r>
            <a:r>
              <a:rPr lang="fr-FR" sz="32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lang="fr-FR" sz="32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face orale, </a:t>
            </a:r>
            <a:r>
              <a:rPr lang="fr-FR" sz="32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partent</a:t>
            </a:r>
            <a:r>
              <a:rPr lang="fr-FR" sz="32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cinq sillons ambulacraires</a:t>
            </a:r>
            <a:r>
              <a:rPr lang="fr-FR" sz="32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(garnis de séries de </a:t>
            </a:r>
            <a:r>
              <a:rPr lang="fr-FR" sz="32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pieds ambulacraires</a:t>
            </a:r>
            <a:r>
              <a:rPr lang="fr-FR" sz="32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toujours en mouvement) = </a:t>
            </a: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gouttières </a:t>
            </a:r>
            <a:r>
              <a:rPr lang="fr-FR" sz="3200" b="1" dirty="0" err="1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épineurales</a:t>
            </a:r>
            <a:r>
              <a:rPr lang="fr-FR" sz="32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2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qui se prolongent jusqu'à l’extrémité des cinq bras.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368300" algn="l"/>
              </a:tabLst>
            </a:pPr>
            <a:endParaRPr lang="fr-FR" sz="3200" dirty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368300" algn="l"/>
              </a:tabLst>
            </a:pP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P.S : 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Leur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pouvoir de régénération 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remarquable permet de  reconstituer une partie manquante de leur corps (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autotomie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368300" algn="l"/>
              </a:tabLst>
            </a:pPr>
            <a:endParaRPr lang="en-US" sz="3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368300" algn="l"/>
              </a:tabLst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374267"/>
            <a:ext cx="8535892" cy="521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2357422" y="5786454"/>
            <a:ext cx="46145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Schéma représentant une astérie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215443"/>
            <a:ext cx="9144000" cy="892552"/>
          </a:xfrm>
          <a:prstGeom prst="rect">
            <a:avLst/>
          </a:prstGeom>
          <a:solidFill>
            <a:srgbClr val="00206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Sous-classe des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Euastérides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Sous-classe 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qui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représente les Astérides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deux ordres  :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1428736"/>
            <a:ext cx="4416850" cy="40011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Systématique de la classe des Astérides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1" y="2006658"/>
          <a:ext cx="9143999" cy="4851342"/>
        </p:xfrm>
        <a:graphic>
          <a:graphicData uri="http://schemas.openxmlformats.org/drawingml/2006/table">
            <a:tbl>
              <a:tblPr/>
              <a:tblGrid>
                <a:gridCol w="2500298"/>
                <a:gridCol w="3496430"/>
                <a:gridCol w="3147271"/>
              </a:tblGrid>
              <a:tr h="2154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Sous classe</a:t>
                      </a: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7236" marR="572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Ordre</a:t>
                      </a: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7236" marR="572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Espèce</a:t>
                      </a:r>
                      <a:endParaRPr lang="fr-FR" sz="160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7236" marR="572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546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EUASTERIDES</a:t>
                      </a: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398780" algn="l"/>
                          <a:tab pos="657860" algn="l"/>
                        </a:tabLst>
                      </a:pPr>
                      <a:r>
                        <a:rPr lang="fr-FR" sz="1600" dirty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Plaque madréporique dorsale</a:t>
                      </a: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7236" marR="572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8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PHANEROZONIA</a:t>
                      </a:r>
                      <a:endParaRPr lang="fr-FR" sz="1600" b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fr-FR" sz="1600" b="1" dirty="0" err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phaneros</a:t>
                      </a:r>
                      <a:r>
                        <a:rPr lang="fr-FR" sz="16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= visible/ zona= ceinture</a:t>
                      </a:r>
                      <a:r>
                        <a:rPr lang="fr-FR" sz="1600" b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fr-FR" sz="1600" dirty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Les bras sont aplatis (section quadrangulaire).</a:t>
                      </a: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7236" marR="572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i="1" dirty="0" err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Astropecten</a:t>
                      </a:r>
                      <a:r>
                        <a:rPr lang="fr-FR" sz="1600" b="1" i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1600" b="1" i="1" dirty="0" err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</a:t>
                      </a:r>
                      <a:r>
                        <a:rPr lang="fr-FR" sz="1600" b="1" i="1" dirty="0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.</a:t>
                      </a:r>
                      <a:endParaRPr lang="fr-FR" sz="16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7236" marR="572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546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8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CRYPTOZONIA</a:t>
                      </a:r>
                      <a:endParaRPr lang="fr-FR" sz="16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fr-FR" sz="1600" b="1" dirty="0" err="1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kruptos</a:t>
                      </a:r>
                      <a:r>
                        <a:rPr lang="fr-FR" sz="1600" b="1" dirty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= caché)</a:t>
                      </a: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fr-FR" sz="1600" dirty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Les bras sont arrondis (section circulaire).</a:t>
                      </a: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7236" marR="572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i="1" dirty="0" smtClean="0">
                        <a:solidFill>
                          <a:srgbClr val="FFFF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i="1" dirty="0" smtClean="0">
                        <a:solidFill>
                          <a:srgbClr val="FFFF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i="1" dirty="0" smtClean="0">
                        <a:solidFill>
                          <a:srgbClr val="FFFF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i="1" dirty="0" err="1" smtClean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Marthasterias</a:t>
                      </a:r>
                      <a:r>
                        <a:rPr lang="fr-FR" sz="1600" b="1" i="1" dirty="0" smtClean="0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lang="fr-FR" sz="1600" b="1" i="1" dirty="0" err="1">
                          <a:solidFill>
                            <a:srgbClr val="FFFF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glacialis</a:t>
                      </a:r>
                      <a:endParaRPr lang="fr-FR" sz="16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7236" marR="572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6643702" y="2357430"/>
          <a:ext cx="2143140" cy="1552328"/>
        </p:xfrm>
        <a:graphic>
          <a:graphicData uri="http://schemas.openxmlformats.org/presentationml/2006/ole">
            <p:oleObj spid="_x0000_s58382" name="Image bitmap" r:id="rId3" imgW="3277057" imgH="2448267" progId="PBrush">
              <p:embed/>
            </p:oleObj>
          </a:graphicData>
        </a:graphic>
      </p:graphicFrame>
      <p:pic>
        <p:nvPicPr>
          <p:cNvPr id="27651" name="Image 312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7092280" y="4941168"/>
            <a:ext cx="1362075" cy="1123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9576" y="776846"/>
            <a:ext cx="16800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REGNE ANIMAL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20750" y="1134036"/>
            <a:ext cx="1408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SOUS-REGNE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577874" y="1419788"/>
            <a:ext cx="1611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PROTOZOAIRES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728118" y="1041508"/>
            <a:ext cx="1643074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 smtClean="0"/>
              <a:t>SOUS-REGNE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5659864" y="1479878"/>
            <a:ext cx="15427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METAZOAIRES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9246" y="1634102"/>
            <a:ext cx="253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/>
              <a:t>Animaux unicellulaires</a:t>
            </a:r>
            <a:endParaRPr lang="fr-FR" sz="2000" dirty="0"/>
          </a:p>
        </p:txBody>
      </p:sp>
      <p:sp>
        <p:nvSpPr>
          <p:cNvPr id="9" name="Rectangle 8"/>
          <p:cNvSpPr/>
          <p:nvPr/>
        </p:nvSpPr>
        <p:spPr>
          <a:xfrm>
            <a:off x="1220684" y="2062730"/>
            <a:ext cx="2500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SARCOMASTIGOPHORA</a:t>
            </a:r>
          </a:p>
          <a:p>
            <a:r>
              <a:rPr lang="fr-FR" dirty="0" smtClean="0"/>
              <a:t>APICOMPLEXA</a:t>
            </a:r>
          </a:p>
          <a:p>
            <a:r>
              <a:rPr lang="fr-FR" dirty="0" smtClean="0"/>
              <a:t>CILIOPHORA</a:t>
            </a:r>
          </a:p>
          <a:p>
            <a:r>
              <a:rPr lang="fr-FR" dirty="0" smtClean="0"/>
              <a:t>MYXOZOA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935328" y="2134168"/>
            <a:ext cx="20388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TRIPLOBLASTIQUES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78534" y="2134168"/>
            <a:ext cx="1897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DIPLOBLASTIQUES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721410" y="2562796"/>
            <a:ext cx="157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SPONGIAIRES</a:t>
            </a:r>
          </a:p>
          <a:p>
            <a:r>
              <a:rPr lang="fr-FR" dirty="0" smtClean="0"/>
              <a:t>CNIDAIRES</a:t>
            </a:r>
          </a:p>
          <a:p>
            <a:r>
              <a:rPr lang="fr-FR" dirty="0" smtClean="0"/>
              <a:t>CTENAIRES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2792320" y="3277176"/>
            <a:ext cx="147796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COELOMATES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24062" y="3273756"/>
            <a:ext cx="158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ACOELOMATES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928827" y="3678995"/>
            <a:ext cx="2214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ROTIFERES</a:t>
            </a:r>
          </a:p>
          <a:p>
            <a:r>
              <a:rPr lang="fr-FR" dirty="0" smtClean="0"/>
              <a:t>PLATHELMINTHES</a:t>
            </a:r>
          </a:p>
          <a:p>
            <a:r>
              <a:rPr lang="fr-FR" dirty="0" smtClean="0"/>
              <a:t>NEMERENS</a:t>
            </a:r>
          </a:p>
          <a:p>
            <a:r>
              <a:rPr lang="fr-FR" dirty="0" smtClean="0"/>
              <a:t>NEMATHELMINTHES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77808" y="3777242"/>
            <a:ext cx="21087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DEUTEROSTOMIENS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90083" y="3777242"/>
            <a:ext cx="1814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PROTOSTOMIENS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188791" y="4634498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HYPONEURIENS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4221080" y="5063126"/>
            <a:ext cx="2000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ANNELIDES</a:t>
            </a:r>
          </a:p>
          <a:p>
            <a:r>
              <a:rPr lang="fr-FR" dirty="0" smtClean="0"/>
              <a:t>MOLLUSQUES</a:t>
            </a:r>
          </a:p>
          <a:p>
            <a:r>
              <a:rPr lang="fr-FR" dirty="0" smtClean="0"/>
              <a:t>ARTHROPODES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2006502" y="4634498"/>
            <a:ext cx="21467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EPITHELIONEURIENS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6304" y="4563060"/>
            <a:ext cx="143180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fr-FR" dirty="0" smtClean="0"/>
              <a:t>EPINEURIENS</a:t>
            </a:r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292022" y="5063126"/>
            <a:ext cx="1714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PROCORDES</a:t>
            </a:r>
          </a:p>
          <a:p>
            <a:r>
              <a:rPr lang="fr-FR" dirty="0" smtClean="0"/>
              <a:t>CRANIATES  OU </a:t>
            </a:r>
          </a:p>
          <a:p>
            <a:r>
              <a:rPr lang="fr-FR" dirty="0" smtClean="0"/>
              <a:t>VERTEBRES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2214546" y="4929198"/>
            <a:ext cx="200023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  </a:t>
            </a:r>
            <a:r>
              <a:rPr lang="fr-FR" sz="2000" b="1" dirty="0" smtClean="0">
                <a:solidFill>
                  <a:schemeClr val="bg1"/>
                </a:solidFill>
              </a:rPr>
              <a:t>ECHINODERMES</a:t>
            </a:r>
          </a:p>
          <a:p>
            <a:r>
              <a:rPr lang="fr-FR" dirty="0" smtClean="0"/>
              <a:t>  STOMOCHORDES</a:t>
            </a:r>
          </a:p>
          <a:p>
            <a:r>
              <a:rPr lang="fr-FR" dirty="0" smtClean="0"/>
              <a:t>  POGONOPHORES</a:t>
            </a:r>
            <a:endParaRPr lang="fr-FR" dirty="0"/>
          </a:p>
        </p:txBody>
      </p:sp>
      <p:cxnSp>
        <p:nvCxnSpPr>
          <p:cNvPr id="88066" name="Connecteur droit avec flèche 290"/>
          <p:cNvCxnSpPr>
            <a:cxnSpLocks noChangeShapeType="1"/>
            <a:stCxn id="2" idx="1"/>
          </p:cNvCxnSpPr>
          <p:nvPr/>
        </p:nvCxnSpPr>
        <p:spPr bwMode="auto">
          <a:xfrm flipH="1">
            <a:off x="2435130" y="961512"/>
            <a:ext cx="1214446" cy="20586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88067" name="Connecteur droit avec flèche 290"/>
          <p:cNvCxnSpPr>
            <a:cxnSpLocks noChangeShapeType="1"/>
          </p:cNvCxnSpPr>
          <p:nvPr/>
        </p:nvCxnSpPr>
        <p:spPr bwMode="auto">
          <a:xfrm rot="5400000">
            <a:off x="3613857" y="2527077"/>
            <a:ext cx="785818" cy="71438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88068" name="Connecteur droit avec flèche 293"/>
          <p:cNvCxnSpPr>
            <a:cxnSpLocks noChangeShapeType="1"/>
            <a:stCxn id="2" idx="3"/>
          </p:cNvCxnSpPr>
          <p:nvPr/>
        </p:nvCxnSpPr>
        <p:spPr bwMode="auto">
          <a:xfrm>
            <a:off x="5329651" y="961512"/>
            <a:ext cx="326459" cy="29602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32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5362505" y="1863240"/>
            <a:ext cx="642942" cy="35719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4" name="Connecteur droit avec flèche 293"/>
          <p:cNvCxnSpPr>
            <a:cxnSpLocks noChangeShapeType="1"/>
          </p:cNvCxnSpPr>
          <p:nvPr/>
        </p:nvCxnSpPr>
        <p:spPr bwMode="auto">
          <a:xfrm>
            <a:off x="6578534" y="1919854"/>
            <a:ext cx="710336" cy="243962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5" name="Connecteur droit avec flèche 293"/>
          <p:cNvCxnSpPr>
            <a:cxnSpLocks noChangeShapeType="1"/>
          </p:cNvCxnSpPr>
          <p:nvPr/>
        </p:nvCxnSpPr>
        <p:spPr bwMode="auto">
          <a:xfrm rot="16200000" flipH="1">
            <a:off x="4935460" y="2562796"/>
            <a:ext cx="857256" cy="71438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7" name="Connecteur droit avec flèche 293"/>
          <p:cNvCxnSpPr>
            <a:cxnSpLocks noChangeShapeType="1"/>
          </p:cNvCxnSpPr>
          <p:nvPr/>
        </p:nvCxnSpPr>
        <p:spPr bwMode="auto">
          <a:xfrm>
            <a:off x="3649576" y="3634366"/>
            <a:ext cx="285752" cy="21431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39" name="Connecteur droit avec flèche 290"/>
          <p:cNvCxnSpPr>
            <a:cxnSpLocks noChangeShapeType="1"/>
          </p:cNvCxnSpPr>
          <p:nvPr/>
        </p:nvCxnSpPr>
        <p:spPr bwMode="auto">
          <a:xfrm flipH="1">
            <a:off x="2559766" y="3634366"/>
            <a:ext cx="375430" cy="21545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44" name="Connecteur droit avec flèche 293"/>
          <p:cNvCxnSpPr>
            <a:cxnSpLocks noChangeShapeType="1"/>
          </p:cNvCxnSpPr>
          <p:nvPr/>
        </p:nvCxnSpPr>
        <p:spPr bwMode="auto">
          <a:xfrm rot="5400000">
            <a:off x="4541981" y="4383671"/>
            <a:ext cx="500860" cy="79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49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1149246" y="4134432"/>
            <a:ext cx="642942" cy="500066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52" name="Connecteur droit avec flèche 293"/>
          <p:cNvCxnSpPr>
            <a:cxnSpLocks noChangeShapeType="1"/>
          </p:cNvCxnSpPr>
          <p:nvPr/>
        </p:nvCxnSpPr>
        <p:spPr bwMode="auto">
          <a:xfrm rot="16200000" flipH="1">
            <a:off x="2363692" y="4062994"/>
            <a:ext cx="571504" cy="57150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36" name="Connecteur droit avec flèche 290"/>
          <p:cNvCxnSpPr>
            <a:cxnSpLocks noChangeShapeType="1"/>
            <a:endCxn id="9" idx="0"/>
          </p:cNvCxnSpPr>
          <p:nvPr/>
        </p:nvCxnSpPr>
        <p:spPr bwMode="auto">
          <a:xfrm rot="16200000" flipH="1">
            <a:off x="2310907" y="1902788"/>
            <a:ext cx="213520" cy="106364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38" name="Rectangle à coins arrondis 37"/>
          <p:cNvSpPr/>
          <p:nvPr/>
        </p:nvSpPr>
        <p:spPr>
          <a:xfrm>
            <a:off x="3506700" y="705408"/>
            <a:ext cx="1857388" cy="428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0" name="Rectangle à coins arrondis 39"/>
          <p:cNvSpPr/>
          <p:nvPr/>
        </p:nvSpPr>
        <p:spPr>
          <a:xfrm>
            <a:off x="1577874" y="1134036"/>
            <a:ext cx="1643074" cy="35719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 rot="5400000">
            <a:off x="7150038" y="2491358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5721278" y="3562928"/>
            <a:ext cx="214314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92022" y="5073956"/>
            <a:ext cx="1822554" cy="928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71734" y="5073956"/>
            <a:ext cx="1857958" cy="928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21080" y="5063126"/>
            <a:ext cx="1857388" cy="928694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rot="10800000">
            <a:off x="4071934" y="5429264"/>
            <a:ext cx="3571900" cy="7143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2285984" y="5214950"/>
            <a:ext cx="185738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5229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b="1" i="1" dirty="0" err="1" smtClean="0">
                <a:solidFill>
                  <a:srgbClr val="FFFF00"/>
                </a:solidFill>
              </a:rPr>
              <a:t>Astropecten</a:t>
            </a:r>
            <a:r>
              <a:rPr lang="fr-FR" b="1" i="1" dirty="0" smtClean="0">
                <a:solidFill>
                  <a:srgbClr val="FFFF00"/>
                </a:solidFill>
              </a:rPr>
              <a:t> </a:t>
            </a:r>
            <a:r>
              <a:rPr lang="fr-FR" b="1" i="1" dirty="0" err="1" smtClean="0">
                <a:solidFill>
                  <a:srgbClr val="FFFF00"/>
                </a:solidFill>
              </a:rPr>
              <a:t>sp</a:t>
            </a:r>
            <a:endParaRPr lang="fr-FR" dirty="0">
              <a:solidFill>
                <a:srgbClr val="FFFF00"/>
              </a:solidFill>
            </a:endParaRPr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995936" y="980728"/>
            <a:ext cx="5000625" cy="3906837"/>
          </a:xfrm>
        </p:spPr>
      </p:pic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20688"/>
            <a:ext cx="3571875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4679504" y="0"/>
            <a:ext cx="4464496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b="1" dirty="0" err="1" smtClean="0"/>
              <a:t>Echantillon</a:t>
            </a:r>
            <a:r>
              <a:rPr lang="en-US" sz="5400" b="1" dirty="0" smtClean="0"/>
              <a:t> : 2</a:t>
            </a:r>
            <a:endParaRPr lang="fr-FR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700927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b="1" dirty="0" smtClean="0"/>
              <a:t> </a:t>
            </a:r>
            <a:r>
              <a:rPr lang="fr-FR" b="1" i="1" dirty="0" err="1" smtClean="0">
                <a:solidFill>
                  <a:srgbClr val="FFFF00"/>
                </a:solidFill>
              </a:rPr>
              <a:t>Marthasterias</a:t>
            </a:r>
            <a:r>
              <a:rPr lang="fr-FR" b="1" i="1" dirty="0" smtClean="0"/>
              <a:t>  </a:t>
            </a:r>
            <a:r>
              <a:rPr lang="fr-FR" b="1" i="1" dirty="0" err="1" smtClean="0">
                <a:solidFill>
                  <a:srgbClr val="FFFF00"/>
                </a:solidFill>
              </a:rPr>
              <a:t>glacialis</a:t>
            </a:r>
            <a:endParaRPr lang="fr-FR" dirty="0">
              <a:solidFill>
                <a:srgbClr val="FFFF00"/>
              </a:solidFill>
            </a:endParaRPr>
          </a:p>
        </p:txBody>
      </p:sp>
      <p:pic>
        <p:nvPicPr>
          <p:cNvPr id="2560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15616" y="1124744"/>
            <a:ext cx="6515100" cy="4681538"/>
          </a:xfrm>
        </p:spPr>
      </p:pic>
      <p:sp>
        <p:nvSpPr>
          <p:cNvPr id="4" name="ZoneTexte 3"/>
          <p:cNvSpPr txBox="1"/>
          <p:nvPr/>
        </p:nvSpPr>
        <p:spPr>
          <a:xfrm>
            <a:off x="4679504" y="0"/>
            <a:ext cx="4464496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b="1" dirty="0" err="1" smtClean="0"/>
              <a:t>Echantillon</a:t>
            </a:r>
            <a:r>
              <a:rPr lang="en-US" sz="5400" b="1" dirty="0" smtClean="0"/>
              <a:t> : 3</a:t>
            </a:r>
            <a:endParaRPr lang="fr-FR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ChangeArrowheads="1"/>
          </p:cNvSpPr>
          <p:nvPr/>
        </p:nvSpPr>
        <p:spPr bwMode="auto">
          <a:xfrm>
            <a:off x="2771800" y="6093296"/>
            <a:ext cx="418736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3200" b="1" i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Marthasterias</a:t>
            </a:r>
            <a:r>
              <a:rPr lang="fr-FR" sz="32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b="1" i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glacialis</a:t>
            </a:r>
            <a:endParaRPr lang="fr-FR" sz="3200" b="1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04664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476672"/>
            <a:ext cx="228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04664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2492896"/>
            <a:ext cx="3200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2420888"/>
            <a:ext cx="388620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6" name="Text Box 13"/>
          <p:cNvSpPr txBox="1">
            <a:spLocks noChangeArrowheads="1"/>
          </p:cNvSpPr>
          <p:nvPr/>
        </p:nvSpPr>
        <p:spPr bwMode="auto">
          <a:xfrm>
            <a:off x="304800" y="5410200"/>
            <a:ext cx="33310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Podia « pied ambulacraire »</a:t>
            </a:r>
          </a:p>
        </p:txBody>
      </p:sp>
      <p:sp>
        <p:nvSpPr>
          <p:cNvPr id="27657" name="Text Box 15"/>
          <p:cNvSpPr txBox="1">
            <a:spLocks noChangeArrowheads="1"/>
          </p:cNvSpPr>
          <p:nvPr/>
        </p:nvSpPr>
        <p:spPr bwMode="auto">
          <a:xfrm>
            <a:off x="4572000" y="5334000"/>
            <a:ext cx="3352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4 rangées d’ambulacres </a:t>
            </a:r>
          </a:p>
        </p:txBody>
      </p:sp>
      <p:sp>
        <p:nvSpPr>
          <p:cNvPr id="27658" name="Line 16"/>
          <p:cNvSpPr>
            <a:spLocks noChangeShapeType="1"/>
          </p:cNvSpPr>
          <p:nvPr/>
        </p:nvSpPr>
        <p:spPr bwMode="auto">
          <a:xfrm>
            <a:off x="2667000" y="4114800"/>
            <a:ext cx="1828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-35068" y="69299"/>
            <a:ext cx="9144000" cy="343170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 3 :  </a:t>
            </a: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Ophiuridés </a:t>
            </a:r>
            <a:endParaRPr lang="fr-FR" sz="3600" dirty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91440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ophis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=serpent et 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oura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=queue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</a:p>
          <a:p>
            <a:pPr marL="91440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endParaRPr kumimoji="0" lang="fr-F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80975" algn="l"/>
                <a:tab pos="3683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Pourvus de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cinq </a:t>
            </a: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bras longs et grêles</a:t>
            </a:r>
            <a:r>
              <a:rPr lang="fr-FR" sz="28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qui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fonctionnent par reptation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lang="fr-FR" sz="28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dépourvus de gouttières </a:t>
            </a:r>
            <a:r>
              <a:rPr lang="fr-FR" sz="2800" b="1" dirty="0" err="1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épineurales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baseline="-250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368300" algn="l"/>
              </a:tabLst>
            </a:pPr>
            <a:endParaRPr lang="fr-FR" sz="1400" dirty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368300" algn="l"/>
              </a:tabLst>
            </a:pP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Leur corps,</a:t>
            </a:r>
            <a:r>
              <a:rPr kumimoji="0" lang="fr-FR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disque central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porte parfois des piquants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501008"/>
            <a:ext cx="9144000" cy="29238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FontTx/>
              <a:buBlip>
                <a:blip r:embed="rId2"/>
              </a:buBlip>
            </a:pPr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Les </a:t>
            </a: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bras</a:t>
            </a:r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distincts du disque central</a:t>
            </a:r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, sont constitués de </a:t>
            </a: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vertèbres </a:t>
            </a:r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articulées entre elles,</a:t>
            </a:r>
          </a:p>
          <a:p>
            <a:pPr algn="just">
              <a:spcBef>
                <a:spcPct val="50000"/>
              </a:spcBef>
              <a:buFontTx/>
              <a:buBlip>
                <a:blip r:embed="rId2"/>
              </a:buBlip>
            </a:pPr>
            <a:r>
              <a:rPr lang="fr-FR" sz="3200" dirty="0" smtClean="0">
                <a:latin typeface="Times New Roman" pitchFamily="18" charset="0"/>
                <a:cs typeface="Times New Roman" pitchFamily="18" charset="0"/>
              </a:rPr>
              <a:t>Plaque madréporique</a:t>
            </a: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ventrale</a:t>
            </a:r>
            <a:r>
              <a:rPr lang="fr-FR" sz="32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dirty="0" smtClean="0">
                <a:latin typeface="Times New Roman" pitchFamily="18" charset="0"/>
                <a:cs typeface="Times New Roman" pitchFamily="18" charset="0"/>
              </a:rPr>
              <a:t>et forme </a:t>
            </a:r>
            <a:r>
              <a:rPr lang="fr-FR" sz="32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l’</a:t>
            </a:r>
            <a:r>
              <a:rPr lang="fr-FR" sz="32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hydropore</a:t>
            </a:r>
            <a:r>
              <a:rPr lang="fr-FR" sz="32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just">
              <a:spcBef>
                <a:spcPct val="50000"/>
              </a:spcBef>
              <a:buFontTx/>
              <a:buBlip>
                <a:blip r:embed="rId2"/>
              </a:buBlip>
            </a:pP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L’anus est absent</a:t>
            </a:r>
            <a:r>
              <a:rPr lang="fr-FR" sz="32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dirty="0" smtClean="0">
                <a:latin typeface="Times New Roman" pitchFamily="18" charset="0"/>
                <a:cs typeface="Times New Roman" pitchFamily="18" charset="0"/>
              </a:rPr>
              <a:t>(excrétion assurée par les branchies : excrétion et respiration).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642918"/>
            <a:ext cx="6816250" cy="4089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35696" y="5517232"/>
            <a:ext cx="540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Schéma représentant une ophiure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5373216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b="1" i="1" dirty="0" err="1" smtClean="0">
                <a:solidFill>
                  <a:srgbClr val="FFFF00"/>
                </a:solidFill>
              </a:rPr>
              <a:t>Ophiura</a:t>
            </a:r>
            <a:r>
              <a:rPr lang="fr-FR" b="1" dirty="0" smtClean="0">
                <a:solidFill>
                  <a:srgbClr val="FFFF00"/>
                </a:solidFill>
              </a:rPr>
              <a:t> </a:t>
            </a:r>
            <a:r>
              <a:rPr lang="fr-FR" b="1" i="1" dirty="0" err="1" smtClean="0">
                <a:solidFill>
                  <a:srgbClr val="FFFF00"/>
                </a:solidFill>
              </a:rPr>
              <a:t>lacertosa</a:t>
            </a:r>
            <a:r>
              <a:rPr lang="fr-FR" b="1" i="1" dirty="0" smtClean="0">
                <a:solidFill>
                  <a:srgbClr val="FFFF00"/>
                </a:solidFill>
              </a:rPr>
              <a:t> </a:t>
            </a:r>
            <a:r>
              <a:rPr lang="fr-FR" i="1" dirty="0" smtClean="0">
                <a:solidFill>
                  <a:srgbClr val="FFFF00"/>
                </a:solidFill>
              </a:rPr>
              <a:t>(face orale)</a:t>
            </a:r>
            <a:endParaRPr lang="fr-FR" dirty="0">
              <a:solidFill>
                <a:srgbClr val="FFFF00"/>
              </a:solidFill>
            </a:endParaRPr>
          </a:p>
        </p:txBody>
      </p:sp>
      <p:pic>
        <p:nvPicPr>
          <p:cNvPr id="3072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51720" y="476672"/>
            <a:ext cx="4711700" cy="4841875"/>
          </a:xfrm>
        </p:spPr>
      </p:pic>
      <p:cxnSp>
        <p:nvCxnSpPr>
          <p:cNvPr id="5" name="Connecteur droit avec flèche 4"/>
          <p:cNvCxnSpPr/>
          <p:nvPr/>
        </p:nvCxnSpPr>
        <p:spPr>
          <a:xfrm>
            <a:off x="1691680" y="1124744"/>
            <a:ext cx="12954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725" name="ZoneTexte 10"/>
          <p:cNvSpPr txBox="1">
            <a:spLocks noChangeArrowheads="1"/>
          </p:cNvSpPr>
          <p:nvPr/>
        </p:nvSpPr>
        <p:spPr bwMode="auto">
          <a:xfrm>
            <a:off x="395536" y="836712"/>
            <a:ext cx="15156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FFFF00"/>
                </a:solidFill>
              </a:rPr>
              <a:t>Bras en vertèbres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1619672" y="2708920"/>
            <a:ext cx="26670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727" name="ZoneTexte 14"/>
          <p:cNvSpPr txBox="1">
            <a:spLocks noChangeArrowheads="1"/>
          </p:cNvSpPr>
          <p:nvPr/>
        </p:nvSpPr>
        <p:spPr bwMode="auto">
          <a:xfrm>
            <a:off x="395536" y="2492896"/>
            <a:ext cx="137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</a:rPr>
              <a:t>bouche</a:t>
            </a:r>
            <a:endParaRPr lang="fr-F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1" y="-123110"/>
            <a:ext cx="9144000" cy="10772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3683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Cette 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se divise en 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deux sous-classes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Les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Ophiures vraies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et les </a:t>
            </a:r>
            <a:r>
              <a:rPr kumimoji="0" lang="fr-FR" sz="32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Euryales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mage 2" descr="ophiura_ophiura-cm1"/>
          <p:cNvPicPr/>
          <p:nvPr/>
        </p:nvPicPr>
        <p:blipFill>
          <a:blip r:embed="rId2" cstate="print">
            <a:lum bright="-30000" contrast="40000"/>
          </a:blip>
          <a:stretch>
            <a:fillRect/>
          </a:stretch>
        </p:blipFill>
        <p:spPr bwMode="auto">
          <a:xfrm>
            <a:off x="1703365" y="1194542"/>
            <a:ext cx="5022890" cy="38838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240" y="5608469"/>
            <a:ext cx="8550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i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Ophiura</a:t>
            </a:r>
            <a:r>
              <a:rPr lang="fr-FR" sz="36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600" b="1" i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lacertosa</a:t>
            </a:r>
            <a:endParaRPr lang="fr-FR" sz="3600" b="1" i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36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pour les Ophiures vraies</a:t>
            </a:r>
            <a:endParaRPr lang="fr-FR" sz="3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5078429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Disque central</a:t>
            </a:r>
            <a:endParaRPr lang="fr-FR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2627784" y="2641296"/>
            <a:ext cx="1285884" cy="23574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707904" y="5126486"/>
            <a:ext cx="5238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Bras dépourvu de gouttière </a:t>
            </a:r>
            <a:r>
              <a:rPr lang="fr-FR" sz="24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épineurale</a:t>
            </a:r>
            <a:endParaRPr lang="fr-FR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rot="16200000" flipV="1">
            <a:off x="4602541" y="4125130"/>
            <a:ext cx="1571636" cy="357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193112" y="1194542"/>
            <a:ext cx="2950889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b="1" dirty="0" err="1" smtClean="0"/>
              <a:t>Echantillon</a:t>
            </a:r>
            <a:r>
              <a:rPr lang="en-US" sz="3600" b="1" dirty="0" smtClean="0"/>
              <a:t> : 4</a:t>
            </a:r>
            <a:endParaRPr lang="fr-FR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0" y="65529"/>
            <a:ext cx="9144000" cy="6401753"/>
          </a:xfrm>
          <a:prstGeom prst="rect">
            <a:avLst/>
          </a:prstGeom>
          <a:solidFill>
            <a:srgbClr val="002060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180975" algn="l"/>
                <a:tab pos="368300" algn="l"/>
                <a:tab pos="450850" algn="l"/>
              </a:tabLst>
            </a:pP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  <a:tab pos="450850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  4  :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Echinidés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</a:p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  <a:tab pos="450850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echinos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hérisson et 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eidos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=forme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</a:t>
            </a: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  <a:tab pos="450850" algn="l"/>
              </a:tabLst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368300" algn="l"/>
                <a:tab pos="45085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Corps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hémisphérique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  <a:tab pos="450850" algn="l"/>
              </a:tabLst>
            </a:pPr>
            <a:endParaRPr kumimoji="0" 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368300" algn="l"/>
                <a:tab pos="450850" algn="l"/>
              </a:tabLst>
            </a:pP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Squelette interne 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test</a:t>
            </a:r>
            <a:r>
              <a:rPr lang="fr-FR" sz="32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ensemble de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plaques minéralisées soudées + juxtaposées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  <a:tab pos="450850" algn="l"/>
              </a:tabLst>
            </a:pP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368300" algn="l"/>
                <a:tab pos="450850" algn="l"/>
              </a:tabLst>
            </a:pP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2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est</a:t>
            </a:r>
            <a:r>
              <a:rPr kumimoji="0" lang="fr-FR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pourvu </a:t>
            </a:r>
            <a:r>
              <a:rPr lang="fr-FR" sz="32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</a:t>
            </a:r>
            <a:r>
              <a:rPr kumimoji="0" lang="fr-FR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piquants</a:t>
            </a:r>
            <a:r>
              <a:rPr kumimoji="0" lang="fr-FR" sz="32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pédicellaires</a:t>
            </a:r>
            <a:r>
              <a:rPr kumimoji="0" lang="fr-FR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kumimoji="0" lang="fr-FR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sphéridies</a:t>
            </a:r>
            <a:r>
              <a:rPr kumimoji="0" lang="fr-FR" sz="3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(organe d’équilibration) 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  <a:tab pos="450850" algn="l"/>
              </a:tabLst>
            </a:pPr>
            <a:endParaRPr kumimoji="0" lang="fr-FR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  <a:tab pos="368300" algn="l"/>
                <a:tab pos="450850" algn="l"/>
              </a:tabLst>
            </a:pPr>
            <a:r>
              <a:rPr lang="fr-FR" sz="32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2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deux sous classes :</a:t>
            </a: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  <a:tab pos="368300" algn="l"/>
                <a:tab pos="45085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2" y="188640"/>
            <a:ext cx="830227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Systématique de la classe des Echinides :</a:t>
            </a: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35796" y="876999"/>
            <a:ext cx="3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Echinides  </a:t>
            </a:r>
          </a:p>
          <a:p>
            <a:r>
              <a:rPr lang="fr-FR" sz="36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 sous classes</a:t>
            </a:r>
            <a:r>
              <a:rPr lang="fr-FR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935596" y="1424784"/>
            <a:ext cx="1800200" cy="39350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5243412" y="1453472"/>
            <a:ext cx="1825528" cy="39350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-3368" y="1846974"/>
            <a:ext cx="3024336" cy="1547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sz="2800" b="1" dirty="0">
                <a:latin typeface="Times New Roman"/>
                <a:ea typeface="Times New Roman"/>
                <a:cs typeface="Times New Roman"/>
              </a:rPr>
              <a:t>Sous classe</a:t>
            </a:r>
            <a:endParaRPr lang="fr-FR" sz="2800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800" b="1" dirty="0" smtClean="0">
                <a:latin typeface="Times New Roman"/>
                <a:ea typeface="Times New Roman"/>
                <a:cs typeface="Times New Roman"/>
              </a:rPr>
              <a:t>OURSINS  </a:t>
            </a:r>
            <a:r>
              <a:rPr lang="fr-FR" sz="2800" b="1" dirty="0">
                <a:latin typeface="Times New Roman"/>
                <a:ea typeface="Times New Roman"/>
                <a:cs typeface="Times New Roman"/>
              </a:rPr>
              <a:t>RÉGULIERS</a:t>
            </a:r>
            <a:endParaRPr lang="fr-FR" sz="2800" dirty="0">
              <a:ea typeface="Calibri"/>
              <a:cs typeface="Times New Roman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243412" y="1916832"/>
            <a:ext cx="2928988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800" b="1" dirty="0" smtClean="0">
                <a:latin typeface="Times New Roman"/>
                <a:ea typeface="Times New Roman"/>
                <a:cs typeface="Times New Roman"/>
              </a:rPr>
              <a:t>Sous classe </a:t>
            </a:r>
            <a:r>
              <a:rPr lang="fr-FR" sz="2400" b="1" dirty="0" smtClean="0">
                <a:latin typeface="Times New Roman"/>
                <a:ea typeface="Times New Roman"/>
                <a:cs typeface="Times New Roman"/>
              </a:rPr>
              <a:t>OURSINS </a:t>
            </a:r>
            <a:r>
              <a:rPr lang="fr-FR" sz="2800" b="1" dirty="0">
                <a:latin typeface="Times New Roman"/>
                <a:ea typeface="Times New Roman"/>
                <a:cs typeface="Times New Roman"/>
              </a:rPr>
              <a:t>IRRÉGULIERS</a:t>
            </a:r>
            <a:endParaRPr lang="fr-FR" sz="2800" dirty="0"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400" b="1" dirty="0">
                <a:latin typeface="Times New Roman"/>
                <a:ea typeface="Times New Roman"/>
                <a:cs typeface="Times New Roman"/>
              </a:rPr>
              <a:t>OU BILATÉRAUX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15516" y="3247966"/>
            <a:ext cx="3240360" cy="352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fr-FR" sz="800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fr-FR" sz="700" dirty="0">
                <a:latin typeface="Times New Roman"/>
                <a:ea typeface="Times New Roman"/>
                <a:cs typeface="Times New Roman"/>
              </a:rPr>
              <a:t>- </a:t>
            </a:r>
            <a:r>
              <a:rPr lang="fr-FR" sz="2400" dirty="0">
                <a:latin typeface="Times New Roman" pitchFamily="18" charset="0"/>
                <a:ea typeface="Times New Roman"/>
                <a:cs typeface="Times New Roman" pitchFamily="18" charset="0"/>
              </a:rPr>
              <a:t>Symétrie </a:t>
            </a:r>
            <a:r>
              <a:rPr lang="fr-FR" sz="2400" dirty="0" err="1">
                <a:latin typeface="Times New Roman" pitchFamily="18" charset="0"/>
                <a:ea typeface="Times New Roman"/>
                <a:cs typeface="Times New Roman" pitchFamily="18" charset="0"/>
              </a:rPr>
              <a:t>pentamérique</a:t>
            </a:r>
            <a:r>
              <a:rPr lang="fr-FR" sz="2400" dirty="0">
                <a:latin typeface="Times New Roman" pitchFamily="18" charset="0"/>
                <a:ea typeface="Times New Roman"/>
                <a:cs typeface="Times New Roman" pitchFamily="18" charset="0"/>
              </a:rPr>
              <a:t> ou </a:t>
            </a:r>
            <a:r>
              <a:rPr lang="fr-FR" sz="2400" dirty="0" err="1">
                <a:latin typeface="Times New Roman" pitchFamily="18" charset="0"/>
                <a:ea typeface="Times New Roman"/>
                <a:cs typeface="Times New Roman" pitchFamily="18" charset="0"/>
              </a:rPr>
              <a:t>pentaradiaire</a:t>
            </a:r>
            <a:r>
              <a:rPr lang="fr-FR" sz="2400" dirty="0">
                <a:latin typeface="Times New Roman" pitchFamily="18" charset="0"/>
                <a:ea typeface="Times New Roman"/>
                <a:cs typeface="Times New Roman" pitchFamily="18" charset="0"/>
              </a:rPr>
              <a:t>.</a:t>
            </a:r>
            <a:endParaRPr lang="fr-FR" sz="2400" dirty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>
              <a:lnSpc>
                <a:spcPct val="115000"/>
              </a:lnSpc>
            </a:pPr>
            <a:r>
              <a:rPr lang="fr-FR" sz="2400" dirty="0">
                <a:latin typeface="Times New Roman" pitchFamily="18" charset="0"/>
                <a:ea typeface="Times New Roman"/>
                <a:cs typeface="Times New Roman" pitchFamily="18" charset="0"/>
              </a:rPr>
              <a:t>- Corps globuleux</a:t>
            </a:r>
            <a:endParaRPr lang="fr-FR" sz="2400" dirty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>
              <a:lnSpc>
                <a:spcPct val="115000"/>
              </a:lnSpc>
            </a:pPr>
            <a:r>
              <a:rPr lang="fr-FR" sz="2400" dirty="0">
                <a:latin typeface="Times New Roman" pitchFamily="18" charset="0"/>
                <a:ea typeface="Times New Roman"/>
                <a:cs typeface="Times New Roman" pitchFamily="18" charset="0"/>
              </a:rPr>
              <a:t>-</a:t>
            </a:r>
            <a:r>
              <a:rPr lang="fr-FR" sz="2400" b="1" dirty="0">
                <a:latin typeface="Times New Roman" pitchFamily="18" charset="0"/>
                <a:ea typeface="Times New Roman"/>
                <a:cs typeface="Times New Roman" pitchFamily="18" charset="0"/>
              </a:rPr>
              <a:t>Pôle oral</a:t>
            </a:r>
            <a:r>
              <a:rPr lang="fr-FR" sz="2400" dirty="0">
                <a:latin typeface="Times New Roman" pitchFamily="18" charset="0"/>
                <a:ea typeface="Times New Roman"/>
                <a:cs typeface="Times New Roman" pitchFamily="18" charset="0"/>
              </a:rPr>
              <a:t>, comportant la bouche </a:t>
            </a:r>
            <a:endParaRPr lang="fr-FR" sz="2400" dirty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>
              <a:lnSpc>
                <a:spcPct val="115000"/>
              </a:lnSpc>
            </a:pPr>
            <a:r>
              <a:rPr lang="fr-FR" sz="2400" b="1" dirty="0">
                <a:latin typeface="Times New Roman" pitchFamily="18" charset="0"/>
                <a:ea typeface="Times New Roman"/>
                <a:cs typeface="Times New Roman" pitchFamily="18" charset="0"/>
              </a:rPr>
              <a:t>- pôle aboral </a:t>
            </a:r>
            <a:r>
              <a:rPr lang="fr-FR" sz="2400" dirty="0">
                <a:latin typeface="Times New Roman" pitchFamily="18" charset="0"/>
                <a:ea typeface="Times New Roman"/>
                <a:cs typeface="Times New Roman" pitchFamily="18" charset="0"/>
              </a:rPr>
              <a:t>ou </a:t>
            </a:r>
            <a:r>
              <a:rPr lang="fr-FR" sz="2400" b="1" dirty="0">
                <a:latin typeface="Times New Roman" pitchFamily="18" charset="0"/>
                <a:ea typeface="Times New Roman"/>
                <a:cs typeface="Times New Roman" pitchFamily="18" charset="0"/>
              </a:rPr>
              <a:t>apical</a:t>
            </a:r>
            <a:r>
              <a:rPr lang="fr-FR" sz="2400" dirty="0">
                <a:latin typeface="Times New Roman" pitchFamily="18" charset="0"/>
                <a:ea typeface="Times New Roman"/>
                <a:cs typeface="Times New Roman" pitchFamily="18" charset="0"/>
              </a:rPr>
              <a:t> occupé par l’anus.</a:t>
            </a:r>
            <a:endParaRPr lang="fr-FR" sz="2400" dirty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>
              <a:lnSpc>
                <a:spcPct val="115000"/>
              </a:lnSpc>
            </a:pPr>
            <a:endParaRPr lang="fr-FR" dirty="0">
              <a:latin typeface="Times New Roman" pitchFamily="18" charset="0"/>
              <a:ea typeface="Calibri"/>
              <a:cs typeface="Times New Roman" pitchFamily="18" charset="0"/>
            </a:endParaRPr>
          </a:p>
        </p:txBody>
      </p:sp>
      <p:cxnSp>
        <p:nvCxnSpPr>
          <p:cNvPr id="13" name="Connecteur droit 12"/>
          <p:cNvCxnSpPr/>
          <p:nvPr/>
        </p:nvCxnSpPr>
        <p:spPr>
          <a:xfrm>
            <a:off x="4139952" y="2204864"/>
            <a:ext cx="0" cy="41044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32337" y="3597808"/>
            <a:ext cx="4151137" cy="271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endParaRPr lang="fr-FR" sz="800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fr-FR" dirty="0">
                <a:latin typeface="Times New Roman"/>
                <a:ea typeface="Times New Roman"/>
                <a:cs typeface="Times New Roman"/>
              </a:rPr>
              <a:t>-</a:t>
            </a:r>
            <a:r>
              <a:rPr lang="fr-FR" sz="2800" dirty="0">
                <a:latin typeface="Times New Roman"/>
                <a:ea typeface="Times New Roman"/>
                <a:cs typeface="Times New Roman"/>
              </a:rPr>
              <a:t>Test en forme de cœur.</a:t>
            </a:r>
            <a:endParaRPr lang="fr-FR" sz="2800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fr-FR" sz="2800" dirty="0">
                <a:latin typeface="Times New Roman"/>
                <a:ea typeface="Times New Roman"/>
                <a:cs typeface="Times New Roman"/>
              </a:rPr>
              <a:t>- À la symétrie </a:t>
            </a:r>
            <a:r>
              <a:rPr lang="fr-FR" sz="2800" dirty="0" err="1">
                <a:latin typeface="Times New Roman"/>
                <a:ea typeface="Times New Roman"/>
                <a:cs typeface="Times New Roman"/>
              </a:rPr>
              <a:t>pentaradiaire</a:t>
            </a:r>
            <a:r>
              <a:rPr lang="fr-FR" sz="2800" dirty="0">
                <a:latin typeface="Times New Roman"/>
                <a:ea typeface="Times New Roman"/>
                <a:cs typeface="Times New Roman"/>
              </a:rPr>
              <a:t> se substitue  une symétrie bilatérale ou </a:t>
            </a:r>
            <a:r>
              <a:rPr lang="fr-FR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plan de </a:t>
            </a:r>
            <a:r>
              <a:rPr lang="fr-FR" sz="2800" b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Loven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765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9898" y="279708"/>
            <a:ext cx="4076757" cy="556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8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OURSINS</a:t>
            </a:r>
            <a:r>
              <a:rPr lang="fr-FR" sz="2800" b="1" dirty="0">
                <a:latin typeface="Times New Roman"/>
                <a:ea typeface="Times New Roman"/>
                <a:cs typeface="Times New Roman"/>
              </a:rPr>
              <a:t>  </a:t>
            </a:r>
            <a:r>
              <a:rPr lang="fr-FR" sz="28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RÉGULIERS</a:t>
            </a:r>
            <a:endParaRPr lang="fr-FR" sz="2800" dirty="0">
              <a:solidFill>
                <a:srgbClr val="FFFF00"/>
              </a:solidFill>
              <a:ea typeface="Calibri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98804" y="773755"/>
            <a:ext cx="1058944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b="1" dirty="0" smtClean="0">
                <a:latin typeface="Times New Roman"/>
                <a:ea typeface="Times New Roman"/>
                <a:cs typeface="Times New Roman"/>
              </a:rPr>
              <a:t>2 Ordres</a:t>
            </a:r>
            <a:endParaRPr lang="fr-FR" dirty="0">
              <a:ea typeface="Calibri"/>
              <a:cs typeface="Times New Roman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004048" y="905556"/>
            <a:ext cx="1008112" cy="25888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>
            <a:off x="2411760" y="851550"/>
            <a:ext cx="1008112" cy="31288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22131" y="1040750"/>
            <a:ext cx="3651773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760">
              <a:lnSpc>
                <a:spcPct val="115000"/>
              </a:lnSpc>
            </a:pPr>
            <a:r>
              <a:rPr lang="fr-FR" sz="2800" b="1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Camarodontes</a:t>
            </a:r>
            <a:endParaRPr lang="fr-FR" sz="2800" dirty="0">
              <a:solidFill>
                <a:srgbClr val="FFFF00"/>
              </a:solidFill>
              <a:ea typeface="Times New Roman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Times New Roman"/>
              <a:buChar char="-"/>
            </a:pPr>
            <a:r>
              <a:rPr lang="fr-FR" sz="2800" dirty="0" smtClean="0">
                <a:latin typeface="Times New Roman"/>
                <a:ea typeface="Times New Roman"/>
                <a:cs typeface="Times New Roman"/>
              </a:rPr>
              <a:t>Plaques anales </a:t>
            </a:r>
            <a:r>
              <a:rPr lang="fr-FR" sz="2800" dirty="0">
                <a:latin typeface="Times New Roman"/>
                <a:ea typeface="Times New Roman"/>
                <a:cs typeface="Times New Roman"/>
              </a:rPr>
              <a:t>petites et nombreuses</a:t>
            </a:r>
            <a:endParaRPr lang="fr-FR" sz="2800" dirty="0">
              <a:ea typeface="Times New Roman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buFont typeface="Times New Roman"/>
              <a:buChar char="-"/>
            </a:pPr>
            <a:r>
              <a:rPr lang="fr-FR" sz="2800" dirty="0">
                <a:latin typeface="Times New Roman"/>
                <a:ea typeface="Times New Roman"/>
                <a:cs typeface="Times New Roman"/>
              </a:rPr>
              <a:t>Anus excentrique</a:t>
            </a:r>
            <a:endParaRPr lang="fr-FR" sz="2800" dirty="0">
              <a:ea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52120" y="1082199"/>
            <a:ext cx="3024336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800" b="1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Stirodontes</a:t>
            </a:r>
            <a:endParaRPr lang="fr-FR" sz="2800" dirty="0">
              <a:solidFill>
                <a:srgbClr val="FFFF00"/>
              </a:solidFill>
              <a:ea typeface="Calibri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buFont typeface="Times New Roman"/>
              <a:buChar char="-"/>
            </a:pPr>
            <a:r>
              <a:rPr lang="fr-FR" sz="2800" dirty="0">
                <a:latin typeface="Times New Roman"/>
                <a:ea typeface="Times New Roman"/>
                <a:cs typeface="Times New Roman"/>
              </a:rPr>
              <a:t>Quatre plaques anales identiques</a:t>
            </a:r>
            <a:endParaRPr lang="fr-FR" sz="2800" dirty="0">
              <a:ea typeface="Times New Roman"/>
              <a:cs typeface="Times New Roman"/>
            </a:endParaRPr>
          </a:p>
          <a:p>
            <a:pPr marL="342900" lvl="0" indent="-342900">
              <a:lnSpc>
                <a:spcPct val="115000"/>
              </a:lnSpc>
              <a:buFont typeface="Times New Roman"/>
              <a:buChar char="-"/>
            </a:pPr>
            <a:r>
              <a:rPr lang="fr-FR" sz="2800" dirty="0">
                <a:latin typeface="Times New Roman"/>
                <a:ea typeface="Times New Roman"/>
                <a:cs typeface="Times New Roman"/>
              </a:rPr>
              <a:t>Anus central</a:t>
            </a:r>
            <a:endParaRPr lang="fr-FR" sz="2800" dirty="0">
              <a:ea typeface="Times New Roman"/>
              <a:cs typeface="Times New Roman"/>
            </a:endParaRPr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595136914"/>
              </p:ext>
            </p:extLst>
          </p:nvPr>
        </p:nvGraphicFramePr>
        <p:xfrm>
          <a:off x="2621892" y="3078252"/>
          <a:ext cx="1872208" cy="1872208"/>
        </p:xfrm>
        <a:graphic>
          <a:graphicData uri="http://schemas.openxmlformats.org/presentationml/2006/ole">
            <p:oleObj spid="_x0000_s159757" name="Image bitmap" r:id="rId3" imgW="2238687" imgH="2152951" progId="PBrush">
              <p:embed/>
            </p:oleObj>
          </a:graphicData>
        </a:graphic>
      </p:graphicFrame>
      <p:sp>
        <p:nvSpPr>
          <p:cNvPr id="13" name="Rectangle 12"/>
          <p:cNvSpPr/>
          <p:nvPr/>
        </p:nvSpPr>
        <p:spPr>
          <a:xfrm>
            <a:off x="342338" y="5805264"/>
            <a:ext cx="3799438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3200" b="1" i="1" dirty="0" err="1">
                <a:latin typeface="Times New Roman"/>
                <a:ea typeface="Times New Roman"/>
                <a:cs typeface="Times New Roman"/>
              </a:rPr>
              <a:t>Paracentrotus</a:t>
            </a:r>
            <a:r>
              <a:rPr lang="fr-FR" sz="3200" b="1" i="1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fr-FR" sz="3200" b="1" i="1" dirty="0" err="1">
                <a:latin typeface="Times New Roman"/>
                <a:ea typeface="Times New Roman"/>
                <a:cs typeface="Times New Roman"/>
              </a:rPr>
              <a:t>lividus</a:t>
            </a:r>
            <a:endParaRPr lang="fr-FR" sz="3200" dirty="0">
              <a:ea typeface="Calibri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65357" y="5805264"/>
            <a:ext cx="2307043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800" b="1" i="1" dirty="0" err="1">
                <a:latin typeface="Times New Roman"/>
                <a:ea typeface="Times New Roman"/>
                <a:cs typeface="Times New Roman"/>
              </a:rPr>
              <a:t>Arbacia</a:t>
            </a:r>
            <a:r>
              <a:rPr lang="fr-FR" sz="2800" b="1" i="1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fr-FR" sz="2800" b="1" i="1" dirty="0" err="1">
                <a:latin typeface="Times New Roman"/>
                <a:ea typeface="Times New Roman"/>
                <a:cs typeface="Times New Roman"/>
              </a:rPr>
              <a:t>lixula</a:t>
            </a:r>
            <a:endParaRPr lang="fr-FR" sz="2800" dirty="0">
              <a:ea typeface="Calibri"/>
              <a:cs typeface="Times New Roman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 cstate="print">
            <a:lum bright="-30000" contrast="20000"/>
          </a:blip>
          <a:srcRect/>
          <a:stretch>
            <a:fillRect/>
          </a:stretch>
        </p:blipFill>
        <p:spPr bwMode="auto">
          <a:xfrm>
            <a:off x="17908" y="3085748"/>
            <a:ext cx="2393852" cy="234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3085747"/>
            <a:ext cx="2293987" cy="234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5598055" y="3156613"/>
            <a:ext cx="2841646" cy="23762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3034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987275" y="1240346"/>
            <a:ext cx="7169450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928662" y="6072206"/>
            <a:ext cx="7286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Représentants des différentes classes des Echinodermes.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987275" y="692696"/>
            <a:ext cx="6393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b="1" dirty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fr-FR" sz="2800" b="1" dirty="0" err="1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echinos</a:t>
            </a:r>
            <a:r>
              <a:rPr lang="fr-FR" sz="2800" b="1" dirty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épine, </a:t>
            </a:r>
            <a:r>
              <a:rPr lang="fr-FR" sz="2800" b="1" dirty="0" err="1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dermos</a:t>
            </a:r>
            <a:r>
              <a:rPr lang="fr-FR" sz="2800" b="1" dirty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peau)</a:t>
            </a:r>
            <a:endParaRPr lang="fr-FR" sz="2800" b="1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92531"/>
            <a:ext cx="8215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36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PHYLUM   ECHINODERMES</a:t>
            </a:r>
            <a:endParaRPr lang="fr-FR" sz="3600" b="1" dirty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4169" y="571500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 sz="3200" b="1" i="1" dirty="0" smtClean="0">
                <a:solidFill>
                  <a:srgbClr val="FFFF00"/>
                </a:solidFill>
              </a:rPr>
              <a:t/>
            </a:r>
            <a:br>
              <a:rPr lang="fr-FR" sz="3200" b="1" i="1" dirty="0" smtClean="0">
                <a:solidFill>
                  <a:srgbClr val="FFFF00"/>
                </a:solidFill>
              </a:rPr>
            </a:br>
            <a:r>
              <a:rPr lang="fr-FR" sz="3200" b="1" i="1" dirty="0" err="1" smtClean="0">
                <a:solidFill>
                  <a:srgbClr val="FFFF00"/>
                </a:solidFill>
              </a:rPr>
              <a:t>Paracentrotus</a:t>
            </a:r>
            <a:r>
              <a:rPr lang="fr-FR" sz="3200" b="1" i="1" dirty="0" smtClean="0">
                <a:solidFill>
                  <a:srgbClr val="FFFF00"/>
                </a:solidFill>
              </a:rPr>
              <a:t> </a:t>
            </a:r>
            <a:r>
              <a:rPr lang="fr-FR" sz="3200" b="1" i="1" dirty="0" err="1" smtClean="0">
                <a:solidFill>
                  <a:srgbClr val="FFFF00"/>
                </a:solidFill>
              </a:rPr>
              <a:t>lividus</a:t>
            </a:r>
            <a:r>
              <a:rPr lang="fr-FR" sz="3200" b="1" i="1" dirty="0" smtClean="0">
                <a:solidFill>
                  <a:srgbClr val="FFFF00"/>
                </a:solidFill>
              </a:rPr>
              <a:t> </a:t>
            </a:r>
            <a:r>
              <a:rPr lang="fr-FR" sz="3200" i="1" dirty="0" smtClean="0">
                <a:solidFill>
                  <a:srgbClr val="FFFF00"/>
                </a:solidFill>
              </a:rPr>
              <a:t>(</a:t>
            </a:r>
            <a:r>
              <a:rPr lang="fr-FR" sz="3200" dirty="0" smtClean="0">
                <a:solidFill>
                  <a:srgbClr val="FFFF00"/>
                </a:solidFill>
              </a:rPr>
              <a:t>Oursin livide) </a:t>
            </a:r>
            <a:endParaRPr lang="fr-FR" sz="3200" dirty="0">
              <a:solidFill>
                <a:srgbClr val="FFFF00"/>
              </a:solidFill>
            </a:endParaRPr>
          </a:p>
        </p:txBody>
      </p:sp>
      <p:pic>
        <p:nvPicPr>
          <p:cNvPr id="450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2780928"/>
            <a:ext cx="4435475" cy="3357563"/>
          </a:xfrm>
        </p:spPr>
      </p:pic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564904"/>
            <a:ext cx="3560763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avec flèche 5"/>
          <p:cNvCxnSpPr/>
          <p:nvPr/>
        </p:nvCxnSpPr>
        <p:spPr>
          <a:xfrm rot="5400000">
            <a:off x="2188096" y="3508648"/>
            <a:ext cx="29718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062" name="ZoneTexte 6"/>
          <p:cNvSpPr txBox="1">
            <a:spLocks noChangeArrowheads="1"/>
          </p:cNvSpPr>
          <p:nvPr/>
        </p:nvSpPr>
        <p:spPr bwMode="auto">
          <a:xfrm>
            <a:off x="3491880" y="1628800"/>
            <a:ext cx="914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dents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 rot="5400000">
            <a:off x="1481807" y="2630761"/>
            <a:ext cx="11430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5400000">
            <a:off x="1141140" y="2251348"/>
            <a:ext cx="11430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065" name="ZoneTexte 15"/>
          <p:cNvSpPr txBox="1">
            <a:spLocks noChangeArrowheads="1"/>
          </p:cNvSpPr>
          <p:nvPr/>
        </p:nvSpPr>
        <p:spPr bwMode="auto">
          <a:xfrm>
            <a:off x="1691680" y="1628800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piquants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3528" y="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Sous classe1: Oursins réguliers</a:t>
            </a:r>
            <a:endParaRPr lang="fr-FR" sz="36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301280" y="646331"/>
            <a:ext cx="486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FF00"/>
                </a:solidFill>
              </a:rPr>
              <a:t>Ordre</a:t>
            </a:r>
            <a:r>
              <a:rPr lang="en-US" sz="2800" b="1" dirty="0" smtClean="0"/>
              <a:t>  ; </a:t>
            </a:r>
            <a:r>
              <a:rPr lang="fr-FR" sz="2800" b="1" dirty="0" err="1" smtClean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Camarodontes</a:t>
            </a:r>
            <a:endParaRPr lang="fr-FR" sz="2800" b="1" dirty="0">
              <a:solidFill>
                <a:srgbClr val="FF0000"/>
              </a:solidFill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87832" y="1365700"/>
            <a:ext cx="4098481" cy="4223540"/>
          </a:xfrm>
        </p:spPr>
      </p:pic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8998" y="1378496"/>
            <a:ext cx="4172741" cy="4210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051720" y="5589240"/>
            <a:ext cx="6336704" cy="850106"/>
          </a:xfrm>
        </p:spPr>
        <p:txBody>
          <a:bodyPr>
            <a:normAutofit/>
          </a:bodyPr>
          <a:lstStyle/>
          <a:p>
            <a:r>
              <a:rPr lang="fr-FR" sz="4000" b="1" i="1" dirty="0" err="1" smtClean="0">
                <a:solidFill>
                  <a:srgbClr val="FFFF00"/>
                </a:solidFill>
              </a:rPr>
              <a:t>Arbacia</a:t>
            </a:r>
            <a:r>
              <a:rPr lang="fr-FR" sz="4000" b="1" i="1" dirty="0" smtClean="0">
                <a:solidFill>
                  <a:srgbClr val="FFFF00"/>
                </a:solidFill>
              </a:rPr>
              <a:t> </a:t>
            </a:r>
            <a:r>
              <a:rPr lang="fr-FR" sz="4000" b="1" i="1" dirty="0" err="1" smtClean="0">
                <a:solidFill>
                  <a:srgbClr val="FFFF00"/>
                </a:solidFill>
              </a:rPr>
              <a:t>lixula</a:t>
            </a:r>
            <a:endParaRPr lang="fr-FR" sz="4000" b="1" i="1" dirty="0" smtClean="0">
              <a:solidFill>
                <a:srgbClr val="FFFF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Sous classe1: Oursins réguliers</a:t>
            </a:r>
            <a:endParaRPr lang="fr-FR" sz="36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301280" y="646331"/>
            <a:ext cx="4863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FF00"/>
                </a:solidFill>
              </a:rPr>
              <a:t>Ordre</a:t>
            </a:r>
            <a:r>
              <a:rPr lang="en-US" sz="3200" b="1" dirty="0" smtClean="0"/>
              <a:t>  : </a:t>
            </a:r>
            <a:r>
              <a:rPr lang="fr-FR" sz="3200" b="1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</a:rPr>
              <a:t>Stirodontes</a:t>
            </a:r>
            <a:endParaRPr lang="fr-FR" sz="3200" dirty="0">
              <a:solidFill>
                <a:srgbClr val="FF0000"/>
              </a:solidFill>
              <a:ea typeface="Calibri"/>
              <a:cs typeface="Times New Roman"/>
            </a:endParaRPr>
          </a:p>
          <a:p>
            <a:endParaRPr lang="fr-FR" sz="3200" b="1" dirty="0">
              <a:solidFill>
                <a:srgbClr val="FF0000"/>
              </a:solidFill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20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971600" y="304800"/>
            <a:ext cx="74168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3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Sous </a:t>
            </a:r>
            <a:r>
              <a:rPr lang="fr-FR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classe2: </a:t>
            </a:r>
            <a:r>
              <a:rPr lang="fr-FR" sz="36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Oursins Irréguliers</a:t>
            </a:r>
          </a:p>
        </p:txBody>
      </p:sp>
      <p:sp>
        <p:nvSpPr>
          <p:cNvPr id="48132" name="Text Box 6"/>
          <p:cNvSpPr txBox="1">
            <a:spLocks noChangeArrowheads="1"/>
          </p:cNvSpPr>
          <p:nvPr/>
        </p:nvSpPr>
        <p:spPr bwMode="auto">
          <a:xfrm>
            <a:off x="6859662" y="6021288"/>
            <a:ext cx="19617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i="1" dirty="0" err="1"/>
              <a:t>Spatangus</a:t>
            </a:r>
            <a:endParaRPr lang="fr-FR" b="1" i="1" dirty="0"/>
          </a:p>
        </p:txBody>
      </p:sp>
      <p:pic>
        <p:nvPicPr>
          <p:cNvPr id="4813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3806725"/>
            <a:ext cx="2089150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Text Box 8"/>
          <p:cNvSpPr txBox="1">
            <a:spLocks noChangeArrowheads="1"/>
          </p:cNvSpPr>
          <p:nvPr/>
        </p:nvSpPr>
        <p:spPr bwMode="auto">
          <a:xfrm>
            <a:off x="321425" y="947147"/>
            <a:ext cx="8159824" cy="2893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Fouisseurs </a:t>
            </a:r>
            <a:r>
              <a:rPr lang="fr-FR" sz="2800" b="1" dirty="0">
                <a:latin typeface="Times New Roman" pitchFamily="18" charset="0"/>
                <a:cs typeface="Times New Roman" pitchFamily="18" charset="0"/>
              </a:rPr>
              <a:t>(creusent l</a:t>
            </a: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fr-FR" sz="2800" b="1" dirty="0">
                <a:latin typeface="Times New Roman" pitchFamily="18" charset="0"/>
                <a:cs typeface="Times New Roman" pitchFamily="18" charset="0"/>
              </a:rPr>
              <a:t>sable).</a:t>
            </a:r>
          </a:p>
          <a:p>
            <a:pPr algn="just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800" b="1" dirty="0">
                <a:latin typeface="Times New Roman" pitchFamily="18" charset="0"/>
                <a:cs typeface="Times New Roman" pitchFamily="18" charset="0"/>
              </a:rPr>
              <a:t>Migration de l’anus jusqu’au bord de l’oursin.</a:t>
            </a:r>
          </a:p>
          <a:p>
            <a:pPr algn="just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fr-FR" sz="2800" b="1" dirty="0">
                <a:latin typeface="Times New Roman" pitchFamily="18" charset="0"/>
                <a:cs typeface="Times New Roman" pitchFamily="18" charset="0"/>
              </a:rPr>
              <a:t>Test mince, fragile et les piquants </a:t>
            </a: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transformés en fines </a:t>
            </a:r>
            <a:r>
              <a:rPr lang="fr-FR" sz="2800" b="1" dirty="0">
                <a:latin typeface="Times New Roman" pitchFamily="18" charset="0"/>
                <a:cs typeface="Times New Roman" pitchFamily="18" charset="0"/>
              </a:rPr>
              <a:t>soies.</a:t>
            </a:r>
          </a:p>
          <a:p>
            <a:pPr algn="just">
              <a:spcBef>
                <a:spcPct val="50000"/>
              </a:spcBef>
              <a:buBlip>
                <a:blip r:embed="rId3"/>
              </a:buBlip>
            </a:pPr>
            <a:r>
              <a:rPr lang="fr-FR" sz="2800" b="1" dirty="0" err="1" smtClean="0">
                <a:latin typeface="Times New Roman" pitchFamily="18" charset="0"/>
                <a:cs typeface="Times New Roman" pitchFamily="18" charset="0"/>
              </a:rPr>
              <a:t>Pétalodes</a:t>
            </a: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b="1" dirty="0">
                <a:latin typeface="Times New Roman" pitchFamily="18" charset="0"/>
                <a:cs typeface="Times New Roman" pitchFamily="18" charset="0"/>
              </a:rPr>
              <a:t>(zones </a:t>
            </a: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ambulacraires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fr-FR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7" name="Line 13"/>
          <p:cNvSpPr>
            <a:spLocks noChangeShapeType="1"/>
          </p:cNvSpPr>
          <p:nvPr/>
        </p:nvSpPr>
        <p:spPr bwMode="auto">
          <a:xfrm flipV="1">
            <a:off x="5088112" y="4653136"/>
            <a:ext cx="2004167" cy="5150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fr-FR"/>
          </a:p>
        </p:txBody>
      </p:sp>
      <p:pic>
        <p:nvPicPr>
          <p:cNvPr id="13" name="Image 317"/>
          <p:cNvPicPr>
            <a:picLocks noChangeAspect="1" noChangeArrowheads="1"/>
          </p:cNvPicPr>
          <p:nvPr/>
        </p:nvPicPr>
        <p:blipFill>
          <a:blip r:embed="rId4" cstate="print">
            <a:lum bright="-20000" contrast="40000"/>
            <a:grayscl/>
          </a:blip>
          <a:srcRect/>
          <a:stretch>
            <a:fillRect/>
          </a:stretch>
        </p:blipFill>
        <p:spPr bwMode="auto">
          <a:xfrm>
            <a:off x="539552" y="3840247"/>
            <a:ext cx="4470205" cy="2658297"/>
          </a:xfrm>
          <a:prstGeom prst="rect">
            <a:avLst/>
          </a:prstGeom>
          <a:noFill/>
        </p:spPr>
      </p:pic>
      <p:cxnSp>
        <p:nvCxnSpPr>
          <p:cNvPr id="3" name="Connecteur en angle 2"/>
          <p:cNvCxnSpPr/>
          <p:nvPr/>
        </p:nvCxnSpPr>
        <p:spPr>
          <a:xfrm flipV="1">
            <a:off x="5088112" y="4914006"/>
            <a:ext cx="2688703" cy="510780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24928" y="1265684"/>
            <a:ext cx="7593013" cy="4038600"/>
          </a:xfr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95536" y="508518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sz="3600" b="1" dirty="0" smtClean="0">
                <a:solidFill>
                  <a:srgbClr val="FFFF00"/>
                </a:solidFill>
              </a:rPr>
              <a:t>Oursin irrégulier : </a:t>
            </a:r>
            <a:r>
              <a:rPr lang="fr-FR" sz="3600" b="1" i="1" dirty="0" err="1" smtClean="0">
                <a:solidFill>
                  <a:srgbClr val="FFFF00"/>
                </a:solidFill>
              </a:rPr>
              <a:t>Spatangus</a:t>
            </a:r>
            <a:r>
              <a:rPr lang="fr-FR" sz="3600" b="1" i="1" dirty="0" smtClean="0">
                <a:solidFill>
                  <a:srgbClr val="FFFF00"/>
                </a:solidFill>
              </a:rPr>
              <a:t> </a:t>
            </a:r>
            <a:r>
              <a:rPr lang="fr-FR" sz="3600" b="1" i="1" dirty="0" err="1" smtClean="0">
                <a:solidFill>
                  <a:srgbClr val="FFFF00"/>
                </a:solidFill>
              </a:rPr>
              <a:t>sp</a:t>
            </a:r>
            <a:r>
              <a:rPr lang="fr-FR" sz="3600" b="1" i="1" dirty="0" smtClean="0">
                <a:solidFill>
                  <a:srgbClr val="FFFF00"/>
                </a:solidFill>
              </a:rPr>
              <a:t>.</a:t>
            </a:r>
            <a:r>
              <a:rPr lang="fr-FR" sz="3600" b="1" dirty="0" smtClean="0">
                <a:solidFill>
                  <a:srgbClr val="FFFF00"/>
                </a:solidFill>
              </a:rPr>
              <a:t> </a:t>
            </a:r>
            <a:endParaRPr lang="fr-FR" sz="3600" b="1" dirty="0">
              <a:solidFill>
                <a:srgbClr val="FFFF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6156348" y="3825044"/>
            <a:ext cx="1800200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6368833" y="1922190"/>
            <a:ext cx="1728192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8172400" y="1542902"/>
            <a:ext cx="8018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anus</a:t>
            </a:r>
            <a:endParaRPr lang="fr-FR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8018371" y="3363379"/>
            <a:ext cx="11256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bouche</a:t>
            </a:r>
            <a:endParaRPr lang="fr-FR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5616" y="51722"/>
            <a:ext cx="6811638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 classes 2 : </a:t>
            </a:r>
            <a:r>
              <a:rPr lang="fr-FR" sz="2800" b="1" dirty="0" smtClean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OURSINS </a:t>
            </a:r>
            <a:r>
              <a:rPr lang="fr-FR" sz="28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IRRÉGULIERS</a:t>
            </a:r>
            <a:endParaRPr lang="fr-FR" sz="2800" dirty="0">
              <a:solidFill>
                <a:srgbClr val="FFFF00"/>
              </a:solidFill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800" b="1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OU BILATÉRAUX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679504" y="5934670"/>
            <a:ext cx="4464496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b="1" dirty="0" err="1" smtClean="0"/>
              <a:t>Echantillon</a:t>
            </a:r>
            <a:r>
              <a:rPr lang="en-US" sz="5400" b="1" dirty="0" smtClean="0"/>
              <a:t> : 5</a:t>
            </a:r>
            <a:endParaRPr lang="fr-FR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757675" y="0"/>
            <a:ext cx="47724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Systématique de la classe des Echinides :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28523066"/>
              </p:ext>
            </p:extLst>
          </p:nvPr>
        </p:nvGraphicFramePr>
        <p:xfrm>
          <a:off x="142844" y="571481"/>
          <a:ext cx="8643998" cy="6272858"/>
        </p:xfrm>
        <a:graphic>
          <a:graphicData uri="http://schemas.openxmlformats.org/drawingml/2006/table">
            <a:tbl>
              <a:tblPr/>
              <a:tblGrid>
                <a:gridCol w="2708106"/>
                <a:gridCol w="2967946"/>
                <a:gridCol w="2967946"/>
              </a:tblGrid>
              <a:tr h="211271">
                <a:tc>
                  <a:txBody>
                    <a:bodyPr/>
                    <a:lstStyle/>
                    <a:p>
                      <a:pPr marL="9017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Sous classe</a:t>
                      </a:r>
                      <a:endParaRPr lang="fr-FR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705" marR="367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Ordre</a:t>
                      </a:r>
                      <a:endParaRPr lang="fr-FR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705" marR="367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Espèce</a:t>
                      </a:r>
                      <a:endParaRPr lang="fr-FR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705" marR="367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20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OURSINS  RÉGULIERS</a:t>
                      </a:r>
                      <a:endParaRPr lang="fr-FR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6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 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Symétrie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pentamérique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ou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pentaradiaire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.</a:t>
                      </a:r>
                      <a:endParaRPr lang="fr-FR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Corps globuleux</a:t>
                      </a:r>
                      <a:endParaRPr lang="fr-FR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</a:t>
                      </a: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Pôle oral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comportant la bouche </a:t>
                      </a:r>
                      <a:endParaRPr lang="fr-FR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 pôle aboral 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ou </a:t>
                      </a:r>
                      <a:r>
                        <a:rPr lang="fr-FR" sz="16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apical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occupé par l’anus.</a:t>
                      </a:r>
                      <a:endParaRPr lang="fr-FR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36705" marR="367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76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Camarodontes</a:t>
                      </a:r>
                      <a:endParaRPr lang="fr-FR" sz="1800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Plaques anales petites et nombreuses</a:t>
                      </a:r>
                      <a:endParaRPr lang="fr-FR" sz="1800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Anus excentrique</a:t>
                      </a:r>
                      <a:endParaRPr lang="fr-FR" sz="1800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/>
                        <a:buNone/>
                      </a:pPr>
                      <a:endParaRPr lang="fr-FR" sz="1400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6705" marR="367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i="1" dirty="0" err="1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Paracentrotus</a:t>
                      </a:r>
                      <a:r>
                        <a:rPr lang="fr-FR" sz="2000" b="1" i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2000" b="1" i="1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lividus</a:t>
                      </a:r>
                      <a:endParaRPr lang="fr-FR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705" marR="367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20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Stirodontes</a:t>
                      </a:r>
                      <a:endParaRPr lang="fr-FR" sz="1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Quatre plaques anales identiques</a:t>
                      </a:r>
                      <a:endParaRPr lang="fr-FR" sz="1800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Anus 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central</a:t>
                      </a:r>
                      <a:endParaRPr lang="fr-FR" sz="1800" dirty="0">
                        <a:solidFill>
                          <a:schemeClr val="tx1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6705" marR="367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b="1" i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i="1" dirty="0" err="1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Arbacia</a:t>
                      </a:r>
                      <a:r>
                        <a:rPr lang="fr-FR" sz="2000" b="1" i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2000" b="1" i="1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lixula</a:t>
                      </a:r>
                      <a:endParaRPr lang="fr-FR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705" marR="367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1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OURSINS IRRÉGULIERS</a:t>
                      </a:r>
                      <a:endParaRPr lang="fr-FR" sz="18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OU </a:t>
                      </a:r>
                      <a:r>
                        <a:rPr lang="fr-FR" sz="18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BILATÉRAUX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400" b="1" dirty="0" smtClean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-Test en forme de cœur.</a:t>
                      </a:r>
                      <a:endParaRPr lang="fr-FR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 À la symétrie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pentaradiaire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se substitue  une symétrie bilatérale ou </a:t>
                      </a:r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plan de </a:t>
                      </a:r>
                      <a:r>
                        <a:rPr lang="fr-FR" sz="1400" b="1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Loven</a:t>
                      </a:r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, </a:t>
                      </a:r>
                      <a:endParaRPr lang="fr-FR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fr-FR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705" marR="367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6705" marR="367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6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6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1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Oursin cœur (Oursins Bilatéraux)</a:t>
                      </a:r>
                      <a:endParaRPr lang="fr-FR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b="1" i="1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Spatangus</a:t>
                      </a:r>
                      <a:r>
                        <a:rPr lang="fr-FR" sz="1400" b="1" i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1400" b="1" i="1" dirty="0" err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</a:t>
                      </a:r>
                      <a:endParaRPr lang="fr-FR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705" marR="367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010008354"/>
              </p:ext>
            </p:extLst>
          </p:nvPr>
        </p:nvGraphicFramePr>
        <p:xfrm>
          <a:off x="6660232" y="836712"/>
          <a:ext cx="1143008" cy="1143008"/>
        </p:xfrm>
        <a:graphic>
          <a:graphicData uri="http://schemas.openxmlformats.org/presentationml/2006/ole">
            <p:oleObj spid="_x0000_s158772" name="Image bitmap" r:id="rId3" imgW="2238687" imgH="2152951" progId="PBrush">
              <p:embed/>
            </p:oleObj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1870688"/>
              </p:ext>
            </p:extLst>
          </p:nvPr>
        </p:nvGraphicFramePr>
        <p:xfrm>
          <a:off x="6660232" y="2420888"/>
          <a:ext cx="1071570" cy="1071570"/>
        </p:xfrm>
        <a:graphic>
          <a:graphicData uri="http://schemas.openxmlformats.org/presentationml/2006/ole">
            <p:oleObj spid="_x0000_s158773" name="Image bitmap" r:id="rId4" imgW="876190" imgH="838095" progId="PBrush">
              <p:embed/>
            </p:oleObj>
          </a:graphicData>
        </a:graphic>
      </p:graphicFrame>
      <p:pic>
        <p:nvPicPr>
          <p:cNvPr id="30723" name="Image 317"/>
          <p:cNvPicPr>
            <a:picLocks noChangeAspect="1" noChangeArrowheads="1"/>
          </p:cNvPicPr>
          <p:nvPr/>
        </p:nvPicPr>
        <p:blipFill>
          <a:blip r:embed="rId5" cstate="print">
            <a:lum bright="-20000" contrast="40000"/>
            <a:grayscl/>
          </a:blip>
          <a:srcRect/>
          <a:stretch>
            <a:fillRect/>
          </a:stretch>
        </p:blipFill>
        <p:spPr bwMode="auto">
          <a:xfrm>
            <a:off x="2786050" y="4000504"/>
            <a:ext cx="2652939" cy="1712479"/>
          </a:xfrm>
          <a:prstGeom prst="rect">
            <a:avLst/>
          </a:prstGeom>
          <a:noFill/>
        </p:spPr>
      </p:pic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5572132" y="3857628"/>
          <a:ext cx="3091967" cy="1643074"/>
        </p:xfrm>
        <a:graphic>
          <a:graphicData uri="http://schemas.openxmlformats.org/presentationml/2006/ole">
            <p:oleObj spid="_x0000_s158774" name="Image bitmap" r:id="rId6" imgW="3629532" imgH="201005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42976" y="1500174"/>
            <a:ext cx="6572250" cy="5048250"/>
          </a:xfrm>
        </p:spPr>
      </p:pic>
      <p:cxnSp>
        <p:nvCxnSpPr>
          <p:cNvPr id="5" name="Connecteur droit avec flèche 4"/>
          <p:cNvCxnSpPr/>
          <p:nvPr/>
        </p:nvCxnSpPr>
        <p:spPr>
          <a:xfrm rot="16200000" flipH="1">
            <a:off x="1981200" y="838200"/>
            <a:ext cx="2667000" cy="2362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rot="16200000" flipH="1">
            <a:off x="1600200" y="1219200"/>
            <a:ext cx="2895600" cy="1828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428728" y="285728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Gonades</a:t>
            </a:r>
            <a:endParaRPr lang="fr-FR" sz="28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83568" y="2276872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 smtClean="0">
                <a:solidFill>
                  <a:srgbClr val="FF0000"/>
                </a:solidFill>
              </a:rPr>
              <a:t>Systeme</a:t>
            </a:r>
            <a:r>
              <a:rPr lang="en-US" sz="8000" dirty="0" smtClean="0">
                <a:solidFill>
                  <a:srgbClr val="FF0000"/>
                </a:solidFill>
              </a:rPr>
              <a:t> </a:t>
            </a:r>
            <a:r>
              <a:rPr lang="en-US" sz="8000" dirty="0" err="1" smtClean="0">
                <a:solidFill>
                  <a:srgbClr val="FF0000"/>
                </a:solidFill>
              </a:rPr>
              <a:t>aquifere</a:t>
            </a:r>
            <a:endParaRPr lang="fr-FR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8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 smtClean="0"/>
          </a:p>
        </p:txBody>
      </p:sp>
      <p:sp>
        <p:nvSpPr>
          <p:cNvPr id="14339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fr-FR" smtClean="0"/>
          </a:p>
        </p:txBody>
      </p:sp>
      <p:pic>
        <p:nvPicPr>
          <p:cNvPr id="14340" name="Image 3" descr="C:\Users\MOUSSOUNI\Desktop\ZOOLOGIE L2 2012\Oursin\pores génitaux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500063"/>
            <a:ext cx="7177088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323"/>
          <p:cNvPicPr>
            <a:picLocks noChangeAspect="1" noChangeArrowheads="1"/>
          </p:cNvPicPr>
          <p:nvPr/>
        </p:nvPicPr>
        <p:blipFill>
          <a:blip r:embed="rId3" cstate="print">
            <a:lum bright="-10000" contrast="40000"/>
          </a:blip>
          <a:srcRect/>
          <a:stretch>
            <a:fillRect/>
          </a:stretch>
        </p:blipFill>
        <p:spPr bwMode="auto">
          <a:xfrm>
            <a:off x="539750" y="404813"/>
            <a:ext cx="8099425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Imag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7716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2846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0" y="-30777"/>
            <a:ext cx="9144000" cy="600164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</a:tabLs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Caractères généraux 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</a:tabLst>
            </a:pP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180975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Exclusivement marins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et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généralement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benthiques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(benthos=fond).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180975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180975" algn="l"/>
              </a:tabLst>
            </a:pPr>
            <a:r>
              <a:rPr lang="fr-CH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Pourvus d’une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symétrie radiaire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souvent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pentamère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fr-CH" sz="28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pentaradiaire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5 rayons)</a:t>
            </a:r>
            <a:r>
              <a:rPr kumimoji="0" lang="fr-CH" sz="28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permet de distinguer 10 secteurs reliant la bouche à l’anus 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180975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180975" algn="l"/>
              </a:tabLst>
            </a:pP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radius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(ou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zones ambulacraires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180975" algn="l"/>
              </a:tabLst>
            </a:pP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 </a:t>
            </a:r>
            <a:r>
              <a:rPr kumimoji="0" lang="fr-CH" sz="2800" b="1" i="0" u="none" strike="noStrike" cap="none" normalizeH="0" baseline="0" dirty="0" err="1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interradius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(ou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zones inter-ambulacraires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endParaRPr kumimoji="0" lang="fr-CH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3" descr="C:\Users\BELHADJ HAMIDA\Pictures\000463-arbacia-lixula---esoschelet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620" y="3645024"/>
            <a:ext cx="2016224" cy="18879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0" y="-35473"/>
            <a:ext cx="9144000" cy="674030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Présence de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zones ambulacraires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munies de </a:t>
            </a:r>
            <a:r>
              <a:rPr kumimoji="0" lang="fr-FR" sz="28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pieds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ambulacraires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fr-FR" sz="28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ambulare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=marcher) ou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podia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parcourent le corps du pôle oral au pôle aboral.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Certaines espèces</a:t>
            </a:r>
            <a:r>
              <a:rPr kumimoji="0" lang="fr-CH" sz="28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ont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une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symétrie bilatérale</a:t>
            </a:r>
            <a:r>
              <a:rPr lang="fr-CH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CH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secondaire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peut être acquise au cours du développement. 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Tégument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rugueux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ou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épineux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(hérissé de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piquants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ou renforcé de formations squelettiques internes discontinues (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spicules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ou continues (plaques) d’origine dermique (= 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endosquelette dermique ou test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). 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larve </a:t>
            </a:r>
            <a:r>
              <a:rPr kumimoji="0" lang="fr-CH" sz="28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pluteus</a:t>
            </a:r>
            <a:r>
              <a:rPr kumimoji="0" lang="fr-CH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ou </a:t>
            </a:r>
            <a:r>
              <a:rPr kumimoji="0" lang="fr-CH" sz="28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dipleurula</a:t>
            </a:r>
            <a:r>
              <a:rPr lang="fr-CH" sz="2800" dirty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CH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est </a:t>
            </a:r>
            <a:r>
              <a:rPr kumimoji="0" lang="fr-CH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pélagique, </a:t>
            </a:r>
            <a:endParaRPr kumimoji="0" lang="fr-CH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1071546"/>
            <a:ext cx="1512168" cy="213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 descr="C:\Users\BELHADJ HAMIDA\Pictures\sans-tit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285860"/>
            <a:ext cx="2016224" cy="18448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15776" y="-26888"/>
            <a:ext cx="9144000" cy="427809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Systématique : </a:t>
            </a: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32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D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eux sous-phylums 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lang="fr-FR" sz="32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32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Pelmatozoaires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        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Echinodermes fixés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fr-FR" sz="32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 flipH="1">
            <a:off x="1972300" y="1306733"/>
            <a:ext cx="1993424" cy="936104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3965724" y="1306733"/>
            <a:ext cx="2376264" cy="792088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635896" y="224283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3200" b="1" dirty="0" err="1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Eleuthérozoaires</a:t>
            </a:r>
            <a:r>
              <a:rPr lang="fr-FR" sz="3200" b="1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</a:t>
            </a:r>
            <a:r>
              <a:rPr lang="fr-FR" sz="3200" b="1" dirty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Echinodermes </a:t>
            </a:r>
            <a:r>
              <a:rPr lang="fr-FR" sz="3200" b="1" dirty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libres</a:t>
            </a:r>
          </a:p>
        </p:txBody>
      </p:sp>
      <p:pic>
        <p:nvPicPr>
          <p:cNvPr id="8" name="Picture 3" descr="C:\Users\BELHADJ HAMIDA\Pictures\com-apo-is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76" y="3320055"/>
            <a:ext cx="3779912" cy="2834934"/>
          </a:xfrm>
          <a:prstGeom prst="rect">
            <a:avLst/>
          </a:prstGeom>
          <a:noFill/>
        </p:spPr>
      </p:pic>
      <p:grpSp>
        <p:nvGrpSpPr>
          <p:cNvPr id="7" name="Groupe 6"/>
          <p:cNvGrpSpPr/>
          <p:nvPr/>
        </p:nvGrpSpPr>
        <p:grpSpPr>
          <a:xfrm>
            <a:off x="4515069" y="3214389"/>
            <a:ext cx="4203863" cy="3046266"/>
            <a:chOff x="4464858" y="3841750"/>
            <a:chExt cx="4203863" cy="3046266"/>
          </a:xfrm>
        </p:grpSpPr>
        <p:pic>
          <p:nvPicPr>
            <p:cNvPr id="9" name="Picture 2" descr="C:\Users\BELHADJ HAMIDA\Pictures\Paracentrotus_lividus_profi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64858" y="3883668"/>
              <a:ext cx="2173814" cy="1516659"/>
            </a:xfrm>
            <a:prstGeom prst="rect">
              <a:avLst/>
            </a:prstGeom>
            <a:noFill/>
          </p:spPr>
        </p:pic>
        <p:pic>
          <p:nvPicPr>
            <p:cNvPr id="10" name="Picture 2" descr="C:\Users\BELHADJ HAMIDA\Pictures\concombre-de-mer2.jp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6610568" y="3841750"/>
              <a:ext cx="2051720" cy="1538378"/>
            </a:xfrm>
            <a:prstGeom prst="rect">
              <a:avLst/>
            </a:prstGeom>
            <a:noFill/>
          </p:spPr>
        </p:pic>
        <p:pic>
          <p:nvPicPr>
            <p:cNvPr id="11" name="Picture 2" descr="C:\Users\BELHADJ HAMIDA\Pictures\Ophiura_albida_-_Heller_Schlangenstern_-_Unterseite.jpg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4464859" y="5347964"/>
              <a:ext cx="2173813" cy="1510036"/>
            </a:xfrm>
            <a:prstGeom prst="rect">
              <a:avLst/>
            </a:prstGeom>
            <a:noFill/>
          </p:spPr>
        </p:pic>
        <p:pic>
          <p:nvPicPr>
            <p:cNvPr id="12" name="Picture 3" descr="C:\Users\BELHADJ HAMIDA\Pictures\sans-titr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17001" y="5347963"/>
              <a:ext cx="2051720" cy="154005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0" y="153889"/>
            <a:ext cx="9143999" cy="6617196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9875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Sous-phylum  1 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 Les 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Pelmatozoaires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9875" algn="l"/>
              </a:tabLst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Pelmato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="Semelle" et zoo=animal)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9875" algn="l"/>
              </a:tabLst>
            </a:pPr>
            <a:endParaRPr kumimoji="0" lang="fr-FR" sz="36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449263" marR="0" lvl="0" indent="-301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269875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Echinodermes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primitifs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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larve fixée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 un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pédoncule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"pied" de l'animal,</a:t>
            </a: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fr-FR" sz="2800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449263" marR="0" lvl="0" indent="-301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269875" algn="l"/>
              </a:tabLst>
            </a:pP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Entourés par un cercle de bras,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Bouche et anus sont opposés au pédoncule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449263" marR="0" lvl="0" indent="-301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>
                <a:tab pos="269875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bouche</a:t>
            </a:r>
            <a:r>
              <a:rPr kumimoji="0" lang="fr-FR" sz="28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a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nus + apex aboral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ab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:à l’opposé ; 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oral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bouche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déterminent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un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plan de symétrie appelé :</a:t>
            </a:r>
          </a:p>
          <a:p>
            <a:pPr marL="449263" marR="0" lvl="0" indent="-3016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69875" algn="l"/>
              </a:tabLst>
            </a:pPr>
            <a:r>
              <a:rPr kumimoji="0" lang="fr-FR" sz="36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plan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600" b="1" u="sng" dirty="0" err="1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fr-FR" sz="36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rinoïdien</a:t>
            </a: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449263" marR="0" lvl="0" indent="-301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seuls représentants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actuels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appartiennent à la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 des Crinoïdes.</a:t>
            </a: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" y="92333"/>
            <a:ext cx="9001156" cy="1815882"/>
          </a:xfrm>
          <a:prstGeom prst="rect">
            <a:avLst/>
          </a:prstGeom>
          <a:noFill/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2" indent="-9144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 des Crinoïdes : (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krinon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lys et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eidos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 forme).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À l’état larvaire, les Crinoïdes sont pédonculés. Les bras, prolongements ventraux, s'étendent en couronne autour de la bouche 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mag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000240"/>
            <a:ext cx="421484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928802"/>
            <a:ext cx="421481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/>
          <p:cNvPicPr>
            <a:picLocks noChangeAspect="1" noChangeArrowheads="1"/>
          </p:cNvPicPr>
          <p:nvPr/>
        </p:nvPicPr>
        <p:blipFill>
          <a:blip r:embed="rId2" cstate="print"/>
          <a:srcRect l="19966" t="15625" r="26413" b="13966"/>
          <a:stretch>
            <a:fillRect/>
          </a:stretch>
        </p:blipFill>
        <p:spPr bwMode="auto">
          <a:xfrm>
            <a:off x="0" y="285728"/>
            <a:ext cx="3714744" cy="584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0" y="6072206"/>
            <a:ext cx="4139952" cy="40011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Larve fixée de </a:t>
            </a:r>
            <a:r>
              <a:rPr lang="fr-FR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comatule =  </a:t>
            </a:r>
            <a:r>
              <a:rPr lang="fr-FR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Encrine</a:t>
            </a:r>
          </a:p>
        </p:txBody>
      </p:sp>
      <p:sp>
        <p:nvSpPr>
          <p:cNvPr id="8201" name="Text Box 12"/>
          <p:cNvSpPr txBox="1">
            <a:spLocks noChangeArrowheads="1"/>
          </p:cNvSpPr>
          <p:nvPr/>
        </p:nvSpPr>
        <p:spPr bwMode="auto">
          <a:xfrm>
            <a:off x="3131840" y="188640"/>
            <a:ext cx="3240360" cy="523220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Classe : </a:t>
            </a:r>
            <a:r>
              <a:rPr lang="fr-FR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Crinoïdes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1071546"/>
            <a:ext cx="4105079" cy="463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4500562" y="6072206"/>
            <a:ext cx="3896259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Adulte: libre et pélagique = Comatule</a:t>
            </a:r>
            <a:endParaRPr lang="fr-FR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701</Words>
  <Application>Microsoft Office PowerPoint</Application>
  <PresentationFormat>Affichage à l'écran (4:3)</PresentationFormat>
  <Paragraphs>301</Paragraphs>
  <Slides>38</Slides>
  <Notes>2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0" baseType="lpstr">
      <vt:lpstr>Thème Office</vt:lpstr>
      <vt:lpstr>Image bitmap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Astropecten sp</vt:lpstr>
      <vt:lpstr> Marthasterias  glacialis</vt:lpstr>
      <vt:lpstr>Diapositive 22</vt:lpstr>
      <vt:lpstr>Diapositive 23</vt:lpstr>
      <vt:lpstr>Diapositive 24</vt:lpstr>
      <vt:lpstr>Ophiura lacertosa (face orale)</vt:lpstr>
      <vt:lpstr>Diapositive 26</vt:lpstr>
      <vt:lpstr>Diapositive 27</vt:lpstr>
      <vt:lpstr>Diapositive 28</vt:lpstr>
      <vt:lpstr>Diapositive 29</vt:lpstr>
      <vt:lpstr> Paracentrotus lividus (Oursin livide) </vt:lpstr>
      <vt:lpstr>Arbacia lixula</vt:lpstr>
      <vt:lpstr>Diapositive 32</vt:lpstr>
      <vt:lpstr>Oursin irrégulier : Spatangus sp. </vt:lpstr>
      <vt:lpstr>Diapositive 34</vt:lpstr>
      <vt:lpstr>Diapositive 35</vt:lpstr>
      <vt:lpstr>Diapositive 36</vt:lpstr>
      <vt:lpstr>Diapositive 37</vt:lpstr>
      <vt:lpstr>Diapositive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autre</dc:creator>
  <cp:lastModifiedBy>lenovo</cp:lastModifiedBy>
  <cp:revision>166</cp:revision>
  <dcterms:created xsi:type="dcterms:W3CDTF">2014-10-09T17:48:15Z</dcterms:created>
  <dcterms:modified xsi:type="dcterms:W3CDTF">2017-10-23T14:56:22Z</dcterms:modified>
</cp:coreProperties>
</file>